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300" r:id="rId3"/>
    <p:sldId id="259" r:id="rId4"/>
    <p:sldId id="720" r:id="rId5"/>
    <p:sldId id="754" r:id="rId6"/>
    <p:sldId id="755" r:id="rId7"/>
    <p:sldId id="756" r:id="rId8"/>
    <p:sldId id="757" r:id="rId9"/>
    <p:sldId id="729" r:id="rId10"/>
    <p:sldId id="730" r:id="rId11"/>
    <p:sldId id="731" r:id="rId12"/>
    <p:sldId id="758" r:id="rId13"/>
    <p:sldId id="759" r:id="rId14"/>
    <p:sldId id="760" r:id="rId15"/>
    <p:sldId id="767" r:id="rId16"/>
    <p:sldId id="765" r:id="rId17"/>
    <p:sldId id="764" r:id="rId18"/>
    <p:sldId id="766" r:id="rId19"/>
    <p:sldId id="762" r:id="rId20"/>
    <p:sldId id="768" r:id="rId21"/>
    <p:sldId id="784" r:id="rId22"/>
    <p:sldId id="761" r:id="rId23"/>
    <p:sldId id="785" r:id="rId24"/>
    <p:sldId id="783" r:id="rId25"/>
    <p:sldId id="787" r:id="rId26"/>
    <p:sldId id="788" r:id="rId27"/>
    <p:sldId id="772" r:id="rId28"/>
    <p:sldId id="771" r:id="rId29"/>
    <p:sldId id="782" r:id="rId30"/>
    <p:sldId id="781" r:id="rId31"/>
    <p:sldId id="734" r:id="rId32"/>
    <p:sldId id="752" r:id="rId33"/>
    <p:sldId id="753" r:id="rId34"/>
    <p:sldId id="774" r:id="rId35"/>
    <p:sldId id="773" r:id="rId36"/>
    <p:sldId id="775" r:id="rId37"/>
    <p:sldId id="776" r:id="rId38"/>
    <p:sldId id="786" r:id="rId39"/>
    <p:sldId id="777" r:id="rId40"/>
    <p:sldId id="779" r:id="rId41"/>
    <p:sldId id="780" r:id="rId42"/>
    <p:sldId id="735" r:id="rId43"/>
    <p:sldId id="750" r:id="rId44"/>
    <p:sldId id="751" r:id="rId45"/>
    <p:sldId id="263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Raleway" pitchFamily="2" charset="0"/>
      <p:regular r:id="rId56"/>
      <p:bold r:id="rId57"/>
      <p:italic r:id="rId58"/>
      <p:boldItalic r:id="rId59"/>
    </p:embeddedFont>
    <p:embeddedFont>
      <p:font typeface="Raleway Black" pitchFamily="2" charset="0"/>
      <p:bold r:id="rId60"/>
      <p:italic r:id="rId61"/>
      <p:boldItalic r:id="rId62"/>
    </p:embeddedFont>
    <p:embeddedFont>
      <p:font typeface="Roboto mono" panose="00000009000000000000" pitchFamily="49" charset="0"/>
      <p:regular r:id="rId63"/>
    </p:embeddedFont>
    <p:embeddedFont>
      <p:font typeface="Source Serif Pro" panose="020B0604020202020204" pitchFamily="18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iyYUiknYImskcOaoGE3Y6/8F1w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FFD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3431" autoAdjust="0"/>
  </p:normalViewPr>
  <p:slideViewPr>
    <p:cSldViewPr snapToGrid="0">
      <p:cViewPr varScale="1">
        <p:scale>
          <a:sx n="122" d="100"/>
          <a:sy n="122" d="100"/>
        </p:scale>
        <p:origin x="130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DC1BC-7416-4641-90DD-DBF4B2D72FD1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BD9AB59C-854D-41FC-B560-98178C862EEC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Plataforma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4A03178-CD91-4D52-9CEE-E04E762E4AE7}" type="parTrans" cxnId="{CB9EA33A-2432-4D42-B77A-B88A37548EA2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46A89C5-8ECA-4DC0-95A1-ADD3A2475F9B}" type="sibTrans" cxnId="{CB9EA33A-2432-4D42-B77A-B88A37548EA2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8F1494-26E8-4B8D-8F56-E90CB8C758DF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SE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8499006-79BB-49D3-BBCD-6865D6BC1B4B}" type="parTrans" cxnId="{BF45B176-7DE1-474A-8D70-8FA278D8E1F4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8971CC-3FBE-439E-B0E3-31DB7E78FB41}" type="sibTrans" cxnId="{BF45B176-7DE1-474A-8D70-8FA278D8E1F4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0F436A5-6BA4-4D85-90CA-9EBA01604D93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EE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F60D71-4524-42E1-A044-3FC9452456A8}" type="parTrans" cxnId="{6697716D-14DC-4DF5-85AD-E2E7BE34BA84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F29B9A5-576A-4468-8ECE-A7D748D20D9A}" type="sibTrans" cxnId="{6697716D-14DC-4DF5-85AD-E2E7BE34BA84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53BCD0C-CCE4-4EAD-8E67-90A60C5E7998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Linguagem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C6286A-CB34-4E03-8E9A-82E7C307338F}" type="parTrans" cxnId="{AF1B0C82-FA40-4F27-B56D-09013B6FBF25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3A0C27C-F12E-4B8D-8671-AF623BB8291E}" type="sibTrans" cxnId="{AF1B0C82-FA40-4F27-B56D-09013B6FBF25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A3556A-50FB-454E-9752-F10AF447F568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Sintaxe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E8CFA4-66D7-473F-9B42-DFBC78170B20}" type="parTrans" cxnId="{6247423E-C553-49AD-8F0A-A902B068C3C6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37AF0B-9B49-411A-B5AC-84593CFE7785}" type="sibTrans" cxnId="{6247423E-C553-49AD-8F0A-A902B068C3C6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40A664-F8F3-430C-A945-88FEBCF23422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Card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26CF93-2D72-4077-AD59-D23F3C5E7D71}" type="parTrans" cxnId="{34E25AE8-829E-4802-8125-008789A6DBC0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380F5A-9BE4-48A6-9977-2FE0657E2636}" type="sibTrans" cxnId="{34E25AE8-829E-4802-8125-008789A6DBC0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CAA2AC9-157D-45F5-9469-29A9C3616A66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ME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A278E90-4CAA-4565-ADD3-7052EAEC8917}" type="parTrans" cxnId="{F38C88E7-7036-40BD-A3D6-962A1E8B25B4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7DDF86-DC0F-4741-AA6B-C29C7C2F6AB4}" type="sibTrans" cxnId="{F38C88E7-7036-40BD-A3D6-962A1E8B25B4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E0E350-AE53-441A-B802-49E728FE0200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Recursos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6BD62B-DB5D-4117-9BB5-665973D68ADE}" type="parTrans" cxnId="{FE421B3B-7C52-4C99-BE63-55AE8059EB85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6F079E-F4C0-4F69-94C0-3716BF4D2B19}" type="sibTrans" cxnId="{FE421B3B-7C52-4C99-BE63-55AE8059EB85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221B19-049C-49FA-91F1-7EFAA5E68A02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Estruturas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0A8A0F-70DD-4DC1-80DC-5BE603EDCD82}" type="parTrans" cxnId="{DBC838ED-DBD6-4AEA-AAD7-B89D7175CEED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4D42CF-DECD-4B79-B1DF-F0259C3691D3}" type="sibTrans" cxnId="{DBC838ED-DBD6-4AEA-AAD7-B89D7175CEED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03FFB2-CE05-409C-AD23-E65BECFD6941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JVM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9C5F0F-957B-476F-AE78-D375B0586A0B}" type="parTrans" cxnId="{31B77775-3ED9-4862-91FE-9DF12A1F26AC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2EDA10-47AC-414D-BC3E-3809038C4B43}" type="sibTrans" cxnId="{31B77775-3ED9-4862-91FE-9DF12A1F26AC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3144A9-2E85-4A73-A6BE-B6E1A716E336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OS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6A33C9-0C0A-4235-B3EA-9AE46784CB2F}" type="parTrans" cxnId="{F283FD53-958A-4609-A71E-9EEC0BDD5121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6D1861-9ECE-48AF-9B92-F446DEDCC688}" type="sibTrans" cxnId="{F283FD53-958A-4609-A71E-9EEC0BDD5121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47D7CE-FF50-4615-AA07-4B332AF565D1}">
      <dgm:prSet phldrT="[Texto]"/>
      <dgm:spPr/>
      <dgm:t>
        <a:bodyPr/>
        <a:lstStyle/>
        <a:p>
          <a:r>
            <a:rPr lang="pt-BR" dirty="0" err="1">
              <a:latin typeface="Calibri" panose="020F0502020204030204" pitchFamily="34" charset="0"/>
              <a:cs typeface="Calibri" panose="020F0502020204030204" pitchFamily="34" charset="0"/>
            </a:rPr>
            <a:t>Arch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08CB2A-CB31-4097-BFF4-C9581C203802}" type="parTrans" cxnId="{D863E1B8-0E72-428C-BB74-09B738538CDC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408FD20-B236-4E23-89CF-F5CC115B968B}" type="sibTrans" cxnId="{D863E1B8-0E72-428C-BB74-09B738538CDC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4235F2-D12E-463B-AFAD-0CEE0EF5848E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x86/amd64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1EB4A1-9108-4A75-B42F-7DA601BC6F5A}" type="parTrans" cxnId="{58ACB547-85D4-414D-B7D1-3075CC3460C0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796429-5CD1-4758-843F-1B5A4CC09B9D}" type="sibTrans" cxnId="{58ACB547-85D4-414D-B7D1-3075CC3460C0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C5BC78-2F46-4D62-A2D2-AF9E2BF5C522}">
      <dgm:prSet phldrT="[Texto]"/>
      <dgm:spPr/>
      <dgm:t>
        <a:bodyPr/>
        <a:lstStyle/>
        <a:p>
          <a:r>
            <a:rPr lang="pt-BR" dirty="0" err="1">
              <a:latin typeface="Calibri" panose="020F0502020204030204" pitchFamily="34" charset="0"/>
              <a:cs typeface="Calibri" panose="020F0502020204030204" pitchFamily="34" charset="0"/>
            </a:rPr>
            <a:t>arm</a:t>
          </a:r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pt-BR" dirty="0" err="1">
              <a:latin typeface="Calibri" panose="020F0502020204030204" pitchFamily="34" charset="0"/>
              <a:cs typeface="Calibri" panose="020F0502020204030204" pitchFamily="34" charset="0"/>
            </a:rPr>
            <a:t>hf</a:t>
          </a:r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 /</a:t>
          </a:r>
          <a:r>
            <a:rPr lang="pt-BR" dirty="0" err="1">
              <a:latin typeface="Calibri" panose="020F0502020204030204" pitchFamily="34" charset="0"/>
              <a:cs typeface="Calibri" panose="020F0502020204030204" pitchFamily="34" charset="0"/>
            </a:rPr>
            <a:t>sf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877856-B19B-4EAD-8BFD-5587E77B60F4}" type="parTrans" cxnId="{4FC63D07-EE53-4E5D-B1A1-620A5FD45F30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582148-8265-40D9-A4BC-AE466BB3AE77}" type="sibTrans" cxnId="{4FC63D07-EE53-4E5D-B1A1-620A5FD45F30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44E51DF-3BA0-45B6-B8E7-C60100F81F4C}">
      <dgm:prSet phldrT="[Texto]"/>
      <dgm:spPr/>
      <dgm:t>
        <a:bodyPr/>
        <a:lstStyle/>
        <a:p>
          <a:r>
            <a:rPr lang="pt-BR" dirty="0">
              <a:latin typeface="Calibri" panose="020F0502020204030204" pitchFamily="34" charset="0"/>
              <a:cs typeface="Calibri" panose="020F0502020204030204" pitchFamily="34" charset="0"/>
            </a:rPr>
            <a:t>Card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4CF055-FFEC-4033-92BB-716ED9FCF873}" type="parTrans" cxnId="{F16CA934-C564-4F08-A2A2-A669F0961A93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9992E02-3A61-426D-8117-5CB744005870}" type="sibTrans" cxnId="{F16CA934-C564-4F08-A2A2-A669F0961A93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943104-12E7-4CC8-B3A3-875A912101CD}">
      <dgm:prSet phldrT="[Texto]"/>
      <dgm:spPr/>
      <dgm:t>
        <a:bodyPr/>
        <a:lstStyle/>
        <a:p>
          <a:r>
            <a:rPr lang="pt-BR" dirty="0" err="1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endParaRPr lang="pt-PT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13DE31-01F2-417A-942D-B1953FF42D84}" type="parTrans" cxnId="{090483A8-1BEC-44E7-AFA0-C106A8716180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6FCEBC-82FE-42CB-99B1-9B92AFC181D7}" type="sibTrans" cxnId="{090483A8-1BEC-44E7-AFA0-C106A8716180}">
      <dgm:prSet/>
      <dgm:spPr/>
      <dgm:t>
        <a:bodyPr/>
        <a:lstStyle/>
        <a:p>
          <a:endParaRPr lang="pt-PT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BC020A-1170-45E0-AD26-20D4490C8E5F}" type="pres">
      <dgm:prSet presAssocID="{3E5DC1BC-7416-4641-90DD-DBF4B2D72FD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EDB2EF40-3B65-4B70-9D70-EDF0639E6B2B}" type="pres">
      <dgm:prSet presAssocID="{BD9AB59C-854D-41FC-B560-98178C862EEC}" presName="circle1" presStyleLbl="node1" presStyleIdx="0" presStyleCnt="3"/>
      <dgm:spPr/>
    </dgm:pt>
    <dgm:pt modelId="{78EA08B6-C4D6-43B6-8B51-D3060DD8A1FC}" type="pres">
      <dgm:prSet presAssocID="{BD9AB59C-854D-41FC-B560-98178C862EEC}" presName="space" presStyleCnt="0"/>
      <dgm:spPr/>
    </dgm:pt>
    <dgm:pt modelId="{76E811D8-68F8-470F-9AA1-A939DA529DE2}" type="pres">
      <dgm:prSet presAssocID="{BD9AB59C-854D-41FC-B560-98178C862EEC}" presName="rect1" presStyleLbl="alignAcc1" presStyleIdx="0" presStyleCnt="3"/>
      <dgm:spPr/>
    </dgm:pt>
    <dgm:pt modelId="{92F1A0B8-7C5B-49B2-90F2-45E4D7880766}" type="pres">
      <dgm:prSet presAssocID="{9503FFB2-CE05-409C-AD23-E65BECFD6941}" presName="vertSpace2" presStyleLbl="node1" presStyleIdx="0" presStyleCnt="3"/>
      <dgm:spPr/>
    </dgm:pt>
    <dgm:pt modelId="{7074D479-0B01-44F0-9B86-410D618E4E0F}" type="pres">
      <dgm:prSet presAssocID="{9503FFB2-CE05-409C-AD23-E65BECFD6941}" presName="circle2" presStyleLbl="node1" presStyleIdx="1" presStyleCnt="3"/>
      <dgm:spPr/>
    </dgm:pt>
    <dgm:pt modelId="{371F8D9C-F419-4DE5-A7A1-4BB98BDE7EAF}" type="pres">
      <dgm:prSet presAssocID="{9503FFB2-CE05-409C-AD23-E65BECFD6941}" presName="rect2" presStyleLbl="alignAcc1" presStyleIdx="1" presStyleCnt="3"/>
      <dgm:spPr/>
    </dgm:pt>
    <dgm:pt modelId="{E5EB0187-B8BF-42EF-8F7C-695C2BEFF88B}" type="pres">
      <dgm:prSet presAssocID="{353BCD0C-CCE4-4EAD-8E67-90A60C5E7998}" presName="vertSpace3" presStyleLbl="node1" presStyleIdx="1" presStyleCnt="3"/>
      <dgm:spPr/>
    </dgm:pt>
    <dgm:pt modelId="{8E1B9E22-0DA8-43BF-832E-6875F7A39E11}" type="pres">
      <dgm:prSet presAssocID="{353BCD0C-CCE4-4EAD-8E67-90A60C5E7998}" presName="circle3" presStyleLbl="node1" presStyleIdx="2" presStyleCnt="3"/>
      <dgm:spPr/>
    </dgm:pt>
    <dgm:pt modelId="{C81C4468-AA6D-456E-9A5B-A217220D870C}" type="pres">
      <dgm:prSet presAssocID="{353BCD0C-CCE4-4EAD-8E67-90A60C5E7998}" presName="rect3" presStyleLbl="alignAcc1" presStyleIdx="2" presStyleCnt="3"/>
      <dgm:spPr/>
    </dgm:pt>
    <dgm:pt modelId="{E3E335FD-9BD7-4FFF-ACCC-D67CA7004C6F}" type="pres">
      <dgm:prSet presAssocID="{BD9AB59C-854D-41FC-B560-98178C862EEC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133967C7-A8F2-4B2A-B20A-13F65AE03DF2}" type="pres">
      <dgm:prSet presAssocID="{BD9AB59C-854D-41FC-B560-98178C862EEC}" presName="rect1ChTx" presStyleLbl="alignAcc1" presStyleIdx="2" presStyleCnt="3">
        <dgm:presLayoutVars>
          <dgm:bulletEnabled val="1"/>
        </dgm:presLayoutVars>
      </dgm:prSet>
      <dgm:spPr/>
    </dgm:pt>
    <dgm:pt modelId="{9818F6CC-F22B-4507-A99B-0A0CE29E315A}" type="pres">
      <dgm:prSet presAssocID="{9503FFB2-CE05-409C-AD23-E65BECFD6941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337C178C-9AA1-4541-939E-F0EFD2CBD385}" type="pres">
      <dgm:prSet presAssocID="{9503FFB2-CE05-409C-AD23-E65BECFD6941}" presName="rect2ChTx" presStyleLbl="alignAcc1" presStyleIdx="2" presStyleCnt="3">
        <dgm:presLayoutVars>
          <dgm:bulletEnabled val="1"/>
        </dgm:presLayoutVars>
      </dgm:prSet>
      <dgm:spPr/>
    </dgm:pt>
    <dgm:pt modelId="{A0B0909C-E14A-46F5-B587-B8DB0646F54A}" type="pres">
      <dgm:prSet presAssocID="{353BCD0C-CCE4-4EAD-8E67-90A60C5E7998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D7AFBF28-7CA8-40CC-B10E-C4FCD93F4CEF}" type="pres">
      <dgm:prSet presAssocID="{353BCD0C-CCE4-4EAD-8E67-90A60C5E7998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72AD9E04-8201-4354-9369-B17F6BBB5F47}" type="presOf" srcId="{40F436A5-6BA4-4D85-90CA-9EBA01604D93}" destId="{133967C7-A8F2-4B2A-B20A-13F65AE03DF2}" srcOrd="0" destOrd="2" presId="urn:microsoft.com/office/officeart/2005/8/layout/target3"/>
    <dgm:cxn modelId="{6797AD04-91F0-4A06-8930-8327059DB595}" type="presOf" srcId="{113144A9-2E85-4A73-A6BE-B6E1A716E336}" destId="{337C178C-9AA1-4541-939E-F0EFD2CBD385}" srcOrd="0" destOrd="0" presId="urn:microsoft.com/office/officeart/2005/8/layout/target3"/>
    <dgm:cxn modelId="{4FC63D07-EE53-4E5D-B1A1-620A5FD45F30}" srcId="{C447D7CE-FF50-4615-AA07-4B332AF565D1}" destId="{15C5BC78-2F46-4D62-A2D2-AF9E2BF5C522}" srcOrd="1" destOrd="0" parTransId="{EC877856-B19B-4EAD-8BFD-5587E77B60F4}" sibTransId="{AD582148-8265-40D9-A4BC-AE466BB3AE77}"/>
    <dgm:cxn modelId="{9EDE6607-C3AE-4A58-AB54-5B5DBA8604C6}" type="presOf" srcId="{1A943104-12E7-4CC8-B3A3-875A912101CD}" destId="{337C178C-9AA1-4541-939E-F0EFD2CBD385}" srcOrd="0" destOrd="5" presId="urn:microsoft.com/office/officeart/2005/8/layout/target3"/>
    <dgm:cxn modelId="{C8D22117-0959-46BD-BD79-1695C13D952C}" type="presOf" srcId="{66A3556A-50FB-454E-9752-F10AF447F568}" destId="{D7AFBF28-7CA8-40CC-B10E-C4FCD93F4CEF}" srcOrd="0" destOrd="0" presId="urn:microsoft.com/office/officeart/2005/8/layout/target3"/>
    <dgm:cxn modelId="{0D84BF19-9F11-4393-8A3B-B0627AB5B13B}" type="presOf" srcId="{374235F2-D12E-463B-AFAD-0CEE0EF5848E}" destId="{337C178C-9AA1-4541-939E-F0EFD2CBD385}" srcOrd="0" destOrd="2" presId="urn:microsoft.com/office/officeart/2005/8/layout/target3"/>
    <dgm:cxn modelId="{2D69FA1F-F795-4A25-BBE4-4560C65C412F}" type="presOf" srcId="{D540A664-F8F3-430C-A945-88FEBCF23422}" destId="{133967C7-A8F2-4B2A-B20A-13F65AE03DF2}" srcOrd="0" destOrd="3" presId="urn:microsoft.com/office/officeart/2005/8/layout/target3"/>
    <dgm:cxn modelId="{874B6524-42FA-4858-8C9B-44DBDD35A0D3}" type="presOf" srcId="{BD9AB59C-854D-41FC-B560-98178C862EEC}" destId="{76E811D8-68F8-470F-9AA1-A939DA529DE2}" srcOrd="0" destOrd="0" presId="urn:microsoft.com/office/officeart/2005/8/layout/target3"/>
    <dgm:cxn modelId="{2879D531-8BD3-4F30-9355-C925B2EA0E17}" type="presOf" srcId="{BD9AB59C-854D-41FC-B560-98178C862EEC}" destId="{E3E335FD-9BD7-4FFF-ACCC-D67CA7004C6F}" srcOrd="1" destOrd="0" presId="urn:microsoft.com/office/officeart/2005/8/layout/target3"/>
    <dgm:cxn modelId="{F16CA934-C564-4F08-A2A2-A669F0961A93}" srcId="{C447D7CE-FF50-4615-AA07-4B332AF565D1}" destId="{944E51DF-3BA0-45B6-B8E7-C60100F81F4C}" srcOrd="2" destOrd="0" parTransId="{0E4CF055-FFEC-4033-92BB-716ED9FCF873}" sibTransId="{A9992E02-3A61-426D-8117-5CB744005870}"/>
    <dgm:cxn modelId="{C4D30135-7549-4BA5-A7D6-E0D860F194B5}" type="presOf" srcId="{F08F1494-26E8-4B8D-8F56-E90CB8C758DF}" destId="{133967C7-A8F2-4B2A-B20A-13F65AE03DF2}" srcOrd="0" destOrd="0" presId="urn:microsoft.com/office/officeart/2005/8/layout/target3"/>
    <dgm:cxn modelId="{CB9EA33A-2432-4D42-B77A-B88A37548EA2}" srcId="{3E5DC1BC-7416-4641-90DD-DBF4B2D72FD1}" destId="{BD9AB59C-854D-41FC-B560-98178C862EEC}" srcOrd="0" destOrd="0" parTransId="{F4A03178-CD91-4D52-9CEE-E04E762E4AE7}" sibTransId="{E46A89C5-8ECA-4DC0-95A1-ADD3A2475F9B}"/>
    <dgm:cxn modelId="{A8B9C43A-3791-45B8-8970-D0131A26047E}" type="presOf" srcId="{92E0E350-AE53-441A-B802-49E728FE0200}" destId="{D7AFBF28-7CA8-40CC-B10E-C4FCD93F4CEF}" srcOrd="0" destOrd="1" presId="urn:microsoft.com/office/officeart/2005/8/layout/target3"/>
    <dgm:cxn modelId="{FE421B3B-7C52-4C99-BE63-55AE8059EB85}" srcId="{353BCD0C-CCE4-4EAD-8E67-90A60C5E7998}" destId="{92E0E350-AE53-441A-B802-49E728FE0200}" srcOrd="1" destOrd="0" parTransId="{086BD62B-DB5D-4117-9BB5-665973D68ADE}" sibTransId="{2C6F079E-F4C0-4F69-94C0-3716BF4D2B19}"/>
    <dgm:cxn modelId="{6247423E-C553-49AD-8F0A-A902B068C3C6}" srcId="{353BCD0C-CCE4-4EAD-8E67-90A60C5E7998}" destId="{66A3556A-50FB-454E-9752-F10AF447F568}" srcOrd="0" destOrd="0" parTransId="{C4E8CFA4-66D7-473F-9B42-DFBC78170B20}" sibTransId="{3237AF0B-9B49-411A-B5AC-84593CFE7785}"/>
    <dgm:cxn modelId="{58ACB547-85D4-414D-B7D1-3075CC3460C0}" srcId="{C447D7CE-FF50-4615-AA07-4B332AF565D1}" destId="{374235F2-D12E-463B-AFAD-0CEE0EF5848E}" srcOrd="0" destOrd="0" parTransId="{921EB4A1-9108-4A75-B42F-7DA601BC6F5A}" sibTransId="{77796429-5CD1-4758-843F-1B5A4CC09B9D}"/>
    <dgm:cxn modelId="{0C24384B-401D-41D7-9954-DCE752CC9D17}" type="presOf" srcId="{18221B19-049C-49FA-91F1-7EFAA5E68A02}" destId="{D7AFBF28-7CA8-40CC-B10E-C4FCD93F4CEF}" srcOrd="0" destOrd="2" presId="urn:microsoft.com/office/officeart/2005/8/layout/target3"/>
    <dgm:cxn modelId="{C779D96C-4A84-40F1-A0C5-495BE2E29A28}" type="presOf" srcId="{3E5DC1BC-7416-4641-90DD-DBF4B2D72FD1}" destId="{7FBC020A-1170-45E0-AD26-20D4490C8E5F}" srcOrd="0" destOrd="0" presId="urn:microsoft.com/office/officeart/2005/8/layout/target3"/>
    <dgm:cxn modelId="{8F7CE74C-E40C-4174-9514-76C5798624D0}" type="presOf" srcId="{FCAA2AC9-157D-45F5-9469-29A9C3616A66}" destId="{133967C7-A8F2-4B2A-B20A-13F65AE03DF2}" srcOrd="0" destOrd="1" presId="urn:microsoft.com/office/officeart/2005/8/layout/target3"/>
    <dgm:cxn modelId="{6697716D-14DC-4DF5-85AD-E2E7BE34BA84}" srcId="{BD9AB59C-854D-41FC-B560-98178C862EEC}" destId="{40F436A5-6BA4-4D85-90CA-9EBA01604D93}" srcOrd="2" destOrd="0" parTransId="{8EF60D71-4524-42E1-A044-3FC9452456A8}" sibTransId="{3F29B9A5-576A-4468-8ECE-A7D748D20D9A}"/>
    <dgm:cxn modelId="{598E7A50-52BB-4B95-A431-7BDBA904C88D}" type="presOf" srcId="{353BCD0C-CCE4-4EAD-8E67-90A60C5E7998}" destId="{A0B0909C-E14A-46F5-B587-B8DB0646F54A}" srcOrd="1" destOrd="0" presId="urn:microsoft.com/office/officeart/2005/8/layout/target3"/>
    <dgm:cxn modelId="{F283FD53-958A-4609-A71E-9EEC0BDD5121}" srcId="{9503FFB2-CE05-409C-AD23-E65BECFD6941}" destId="{113144A9-2E85-4A73-A6BE-B6E1A716E336}" srcOrd="0" destOrd="0" parTransId="{1C6A33C9-0C0A-4235-B3EA-9AE46784CB2F}" sibTransId="{726D1861-9ECE-48AF-9B92-F446DEDCC688}"/>
    <dgm:cxn modelId="{31B77775-3ED9-4862-91FE-9DF12A1F26AC}" srcId="{3E5DC1BC-7416-4641-90DD-DBF4B2D72FD1}" destId="{9503FFB2-CE05-409C-AD23-E65BECFD6941}" srcOrd="1" destOrd="0" parTransId="{259C5F0F-957B-476F-AE78-D375B0586A0B}" sibTransId="{952EDA10-47AC-414D-BC3E-3809038C4B43}"/>
    <dgm:cxn modelId="{73665256-E0D8-48C5-9D9E-65D54F4BD665}" type="presOf" srcId="{353BCD0C-CCE4-4EAD-8E67-90A60C5E7998}" destId="{C81C4468-AA6D-456E-9A5B-A217220D870C}" srcOrd="0" destOrd="0" presId="urn:microsoft.com/office/officeart/2005/8/layout/target3"/>
    <dgm:cxn modelId="{BF45B176-7DE1-474A-8D70-8FA278D8E1F4}" srcId="{BD9AB59C-854D-41FC-B560-98178C862EEC}" destId="{F08F1494-26E8-4B8D-8F56-E90CB8C758DF}" srcOrd="0" destOrd="0" parTransId="{B8499006-79BB-49D3-BBCD-6865D6BC1B4B}" sibTransId="{798971CC-3FBE-439E-B0E3-31DB7E78FB41}"/>
    <dgm:cxn modelId="{AF1B0C82-FA40-4F27-B56D-09013B6FBF25}" srcId="{3E5DC1BC-7416-4641-90DD-DBF4B2D72FD1}" destId="{353BCD0C-CCE4-4EAD-8E67-90A60C5E7998}" srcOrd="2" destOrd="0" parTransId="{07C6286A-CB34-4E03-8E9A-82E7C307338F}" sibTransId="{53A0C27C-F12E-4B8D-8671-AF623BB8291E}"/>
    <dgm:cxn modelId="{1D39F787-33F1-491E-8ABE-237847DBE776}" type="presOf" srcId="{9503FFB2-CE05-409C-AD23-E65BECFD6941}" destId="{371F8D9C-F419-4DE5-A7A1-4BB98BDE7EAF}" srcOrd="0" destOrd="0" presId="urn:microsoft.com/office/officeart/2005/8/layout/target3"/>
    <dgm:cxn modelId="{D7999892-41C6-409B-AB9F-95E5BF73950B}" type="presOf" srcId="{944E51DF-3BA0-45B6-B8E7-C60100F81F4C}" destId="{337C178C-9AA1-4541-939E-F0EFD2CBD385}" srcOrd="0" destOrd="4" presId="urn:microsoft.com/office/officeart/2005/8/layout/target3"/>
    <dgm:cxn modelId="{090483A8-1BEC-44E7-AFA0-C106A8716180}" srcId="{C447D7CE-FF50-4615-AA07-4B332AF565D1}" destId="{1A943104-12E7-4CC8-B3A3-875A912101CD}" srcOrd="3" destOrd="0" parTransId="{2C13DE31-01F2-417A-942D-B1953FF42D84}" sibTransId="{0F6FCEBC-82FE-42CB-99B1-9B92AFC181D7}"/>
    <dgm:cxn modelId="{2450E4A9-D77E-4CB5-AFE3-75E2D04B7DF2}" type="presOf" srcId="{9503FFB2-CE05-409C-AD23-E65BECFD6941}" destId="{9818F6CC-F22B-4507-A99B-0A0CE29E315A}" srcOrd="1" destOrd="0" presId="urn:microsoft.com/office/officeart/2005/8/layout/target3"/>
    <dgm:cxn modelId="{D863E1B8-0E72-428C-BB74-09B738538CDC}" srcId="{9503FFB2-CE05-409C-AD23-E65BECFD6941}" destId="{C447D7CE-FF50-4615-AA07-4B332AF565D1}" srcOrd="1" destOrd="0" parTransId="{A308CB2A-CB31-4097-BFF4-C9581C203802}" sibTransId="{F408FD20-B236-4E23-89CF-F5CC115B968B}"/>
    <dgm:cxn modelId="{CA980DD7-9E7F-4E2A-A82A-B5A90D953BF3}" type="presOf" srcId="{15C5BC78-2F46-4D62-A2D2-AF9E2BF5C522}" destId="{337C178C-9AA1-4541-939E-F0EFD2CBD385}" srcOrd="0" destOrd="3" presId="urn:microsoft.com/office/officeart/2005/8/layout/target3"/>
    <dgm:cxn modelId="{F38C88E7-7036-40BD-A3D6-962A1E8B25B4}" srcId="{BD9AB59C-854D-41FC-B560-98178C862EEC}" destId="{FCAA2AC9-157D-45F5-9469-29A9C3616A66}" srcOrd="1" destOrd="0" parTransId="{FA278E90-4CAA-4565-ADD3-7052EAEC8917}" sibTransId="{F17DDF86-DC0F-4741-AA6B-C29C7C2F6AB4}"/>
    <dgm:cxn modelId="{34E25AE8-829E-4802-8125-008789A6DBC0}" srcId="{BD9AB59C-854D-41FC-B560-98178C862EEC}" destId="{D540A664-F8F3-430C-A945-88FEBCF23422}" srcOrd="3" destOrd="0" parTransId="{1126CF93-2D72-4077-AD59-D23F3C5E7D71}" sibTransId="{6F380F5A-9BE4-48A6-9977-2FE0657E2636}"/>
    <dgm:cxn modelId="{DBC838ED-DBD6-4AEA-AAD7-B89D7175CEED}" srcId="{353BCD0C-CCE4-4EAD-8E67-90A60C5E7998}" destId="{18221B19-049C-49FA-91F1-7EFAA5E68A02}" srcOrd="2" destOrd="0" parTransId="{BD0A8A0F-70DD-4DC1-80DC-5BE603EDCD82}" sibTransId="{5D4D42CF-DECD-4B79-B1DF-F0259C3691D3}"/>
    <dgm:cxn modelId="{1AB10DFD-04F3-4D42-AD26-43B4D6BACF44}" type="presOf" srcId="{C447D7CE-FF50-4615-AA07-4B332AF565D1}" destId="{337C178C-9AA1-4541-939E-F0EFD2CBD385}" srcOrd="0" destOrd="1" presId="urn:microsoft.com/office/officeart/2005/8/layout/target3"/>
    <dgm:cxn modelId="{75FA5EE9-9070-42BD-B058-40ADD85058E4}" type="presParOf" srcId="{7FBC020A-1170-45E0-AD26-20D4490C8E5F}" destId="{EDB2EF40-3B65-4B70-9D70-EDF0639E6B2B}" srcOrd="0" destOrd="0" presId="urn:microsoft.com/office/officeart/2005/8/layout/target3"/>
    <dgm:cxn modelId="{C9BED63C-D53B-4984-928C-209E7B7CDF62}" type="presParOf" srcId="{7FBC020A-1170-45E0-AD26-20D4490C8E5F}" destId="{78EA08B6-C4D6-43B6-8B51-D3060DD8A1FC}" srcOrd="1" destOrd="0" presId="urn:microsoft.com/office/officeart/2005/8/layout/target3"/>
    <dgm:cxn modelId="{DE3CAB9F-2685-481C-9CDA-705AA7ED5869}" type="presParOf" srcId="{7FBC020A-1170-45E0-AD26-20D4490C8E5F}" destId="{76E811D8-68F8-470F-9AA1-A939DA529DE2}" srcOrd="2" destOrd="0" presId="urn:microsoft.com/office/officeart/2005/8/layout/target3"/>
    <dgm:cxn modelId="{8C9DAFFF-8FF0-4BCA-80B4-A57412216968}" type="presParOf" srcId="{7FBC020A-1170-45E0-AD26-20D4490C8E5F}" destId="{92F1A0B8-7C5B-49B2-90F2-45E4D7880766}" srcOrd="3" destOrd="0" presId="urn:microsoft.com/office/officeart/2005/8/layout/target3"/>
    <dgm:cxn modelId="{8FA2D342-D415-4E95-8FC2-A54548CC3922}" type="presParOf" srcId="{7FBC020A-1170-45E0-AD26-20D4490C8E5F}" destId="{7074D479-0B01-44F0-9B86-410D618E4E0F}" srcOrd="4" destOrd="0" presId="urn:microsoft.com/office/officeart/2005/8/layout/target3"/>
    <dgm:cxn modelId="{C3D29CFB-CAE3-4CBF-A2D4-8C95A8B9F7E8}" type="presParOf" srcId="{7FBC020A-1170-45E0-AD26-20D4490C8E5F}" destId="{371F8D9C-F419-4DE5-A7A1-4BB98BDE7EAF}" srcOrd="5" destOrd="0" presId="urn:microsoft.com/office/officeart/2005/8/layout/target3"/>
    <dgm:cxn modelId="{E8C4A2DC-9BB9-4351-801A-55C701EFAC20}" type="presParOf" srcId="{7FBC020A-1170-45E0-AD26-20D4490C8E5F}" destId="{E5EB0187-B8BF-42EF-8F7C-695C2BEFF88B}" srcOrd="6" destOrd="0" presId="urn:microsoft.com/office/officeart/2005/8/layout/target3"/>
    <dgm:cxn modelId="{5BAFF755-F25B-4543-80F5-61ACD3DA6748}" type="presParOf" srcId="{7FBC020A-1170-45E0-AD26-20D4490C8E5F}" destId="{8E1B9E22-0DA8-43BF-832E-6875F7A39E11}" srcOrd="7" destOrd="0" presId="urn:microsoft.com/office/officeart/2005/8/layout/target3"/>
    <dgm:cxn modelId="{391EDE0F-650D-40CC-831E-6D947B991C98}" type="presParOf" srcId="{7FBC020A-1170-45E0-AD26-20D4490C8E5F}" destId="{C81C4468-AA6D-456E-9A5B-A217220D870C}" srcOrd="8" destOrd="0" presId="urn:microsoft.com/office/officeart/2005/8/layout/target3"/>
    <dgm:cxn modelId="{077827A0-17C2-4C80-A6A3-13FE7CA0912F}" type="presParOf" srcId="{7FBC020A-1170-45E0-AD26-20D4490C8E5F}" destId="{E3E335FD-9BD7-4FFF-ACCC-D67CA7004C6F}" srcOrd="9" destOrd="0" presId="urn:microsoft.com/office/officeart/2005/8/layout/target3"/>
    <dgm:cxn modelId="{FEDDAEFC-9F31-4C0A-8D57-A6569DCA78DD}" type="presParOf" srcId="{7FBC020A-1170-45E0-AD26-20D4490C8E5F}" destId="{133967C7-A8F2-4B2A-B20A-13F65AE03DF2}" srcOrd="10" destOrd="0" presId="urn:microsoft.com/office/officeart/2005/8/layout/target3"/>
    <dgm:cxn modelId="{1E6F1C92-DAD4-4D6F-A22C-5CA03ED94439}" type="presParOf" srcId="{7FBC020A-1170-45E0-AD26-20D4490C8E5F}" destId="{9818F6CC-F22B-4507-A99B-0A0CE29E315A}" srcOrd="11" destOrd="0" presId="urn:microsoft.com/office/officeart/2005/8/layout/target3"/>
    <dgm:cxn modelId="{7C6CCEA2-0545-487C-8B4D-4EB9C0DA12F6}" type="presParOf" srcId="{7FBC020A-1170-45E0-AD26-20D4490C8E5F}" destId="{337C178C-9AA1-4541-939E-F0EFD2CBD385}" srcOrd="12" destOrd="0" presId="urn:microsoft.com/office/officeart/2005/8/layout/target3"/>
    <dgm:cxn modelId="{36F1A4D7-8026-4B9F-8B08-9A567E902070}" type="presParOf" srcId="{7FBC020A-1170-45E0-AD26-20D4490C8E5F}" destId="{A0B0909C-E14A-46F5-B587-B8DB0646F54A}" srcOrd="13" destOrd="0" presId="urn:microsoft.com/office/officeart/2005/8/layout/target3"/>
    <dgm:cxn modelId="{7318DD4D-0281-498A-864C-9D4E6F895AD6}" type="presParOf" srcId="{7FBC020A-1170-45E0-AD26-20D4490C8E5F}" destId="{D7AFBF28-7CA8-40CC-B10E-C4FCD93F4CEF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2EF40-3B65-4B70-9D70-EDF0639E6B2B}">
      <dsp:nvSpPr>
        <dsp:cNvPr id="0" name=""/>
        <dsp:cNvSpPr/>
      </dsp:nvSpPr>
      <dsp:spPr>
        <a:xfrm>
          <a:off x="0" y="203199"/>
          <a:ext cx="3657600" cy="36576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811D8-68F8-470F-9AA1-A939DA529DE2}">
      <dsp:nvSpPr>
        <dsp:cNvPr id="0" name=""/>
        <dsp:cNvSpPr/>
      </dsp:nvSpPr>
      <dsp:spPr>
        <a:xfrm>
          <a:off x="1828800" y="203199"/>
          <a:ext cx="4267200" cy="36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Calibri" panose="020F0502020204030204" pitchFamily="34" charset="0"/>
              <a:cs typeface="Calibri" panose="020F0502020204030204" pitchFamily="34" charset="0"/>
            </a:rPr>
            <a:t>Plataforma</a:t>
          </a:r>
          <a:endParaRPr lang="pt-PT" sz="3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28800" y="203199"/>
        <a:ext cx="2133600" cy="1097282"/>
      </dsp:txXfrm>
    </dsp:sp>
    <dsp:sp modelId="{7074D479-0B01-44F0-9B86-410D618E4E0F}">
      <dsp:nvSpPr>
        <dsp:cNvPr id="0" name=""/>
        <dsp:cNvSpPr/>
      </dsp:nvSpPr>
      <dsp:spPr>
        <a:xfrm>
          <a:off x="640081" y="1300482"/>
          <a:ext cx="2377437" cy="237743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F8D9C-F419-4DE5-A7A1-4BB98BDE7EAF}">
      <dsp:nvSpPr>
        <dsp:cNvPr id="0" name=""/>
        <dsp:cNvSpPr/>
      </dsp:nvSpPr>
      <dsp:spPr>
        <a:xfrm>
          <a:off x="1828800" y="1300482"/>
          <a:ext cx="4267200" cy="2377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Calibri" panose="020F0502020204030204" pitchFamily="34" charset="0"/>
              <a:cs typeface="Calibri" panose="020F0502020204030204" pitchFamily="34" charset="0"/>
            </a:rPr>
            <a:t>JVM</a:t>
          </a:r>
          <a:endParaRPr lang="pt-PT" sz="3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28800" y="1300482"/>
        <a:ext cx="2133600" cy="1097278"/>
      </dsp:txXfrm>
    </dsp:sp>
    <dsp:sp modelId="{8E1B9E22-0DA8-43BF-832E-6875F7A39E11}">
      <dsp:nvSpPr>
        <dsp:cNvPr id="0" name=""/>
        <dsp:cNvSpPr/>
      </dsp:nvSpPr>
      <dsp:spPr>
        <a:xfrm>
          <a:off x="1280160" y="2397761"/>
          <a:ext cx="1097278" cy="109727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C4468-AA6D-456E-9A5B-A217220D870C}">
      <dsp:nvSpPr>
        <dsp:cNvPr id="0" name=""/>
        <dsp:cNvSpPr/>
      </dsp:nvSpPr>
      <dsp:spPr>
        <a:xfrm>
          <a:off x="1828800" y="2397761"/>
          <a:ext cx="4267200" cy="10972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latin typeface="Calibri" panose="020F0502020204030204" pitchFamily="34" charset="0"/>
              <a:cs typeface="Calibri" panose="020F0502020204030204" pitchFamily="34" charset="0"/>
            </a:rPr>
            <a:t>Linguagem</a:t>
          </a:r>
          <a:endParaRPr lang="pt-PT" sz="3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28800" y="2397761"/>
        <a:ext cx="2133600" cy="1097278"/>
      </dsp:txXfrm>
    </dsp:sp>
    <dsp:sp modelId="{133967C7-A8F2-4B2A-B20A-13F65AE03DF2}">
      <dsp:nvSpPr>
        <dsp:cNvPr id="0" name=""/>
        <dsp:cNvSpPr/>
      </dsp:nvSpPr>
      <dsp:spPr>
        <a:xfrm>
          <a:off x="3962400" y="203199"/>
          <a:ext cx="2133600" cy="109728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SE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ME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EE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Card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62400" y="203199"/>
        <a:ext cx="2133600" cy="1097282"/>
      </dsp:txXfrm>
    </dsp:sp>
    <dsp:sp modelId="{337C178C-9AA1-4541-939E-F0EFD2CBD385}">
      <dsp:nvSpPr>
        <dsp:cNvPr id="0" name=""/>
        <dsp:cNvSpPr/>
      </dsp:nvSpPr>
      <dsp:spPr>
        <a:xfrm>
          <a:off x="3962400" y="1300482"/>
          <a:ext cx="2133600" cy="109727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OS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 err="1">
              <a:latin typeface="Calibri" panose="020F0502020204030204" pitchFamily="34" charset="0"/>
              <a:cs typeface="Calibri" panose="020F0502020204030204" pitchFamily="34" charset="0"/>
            </a:rPr>
            <a:t>Arch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x86/amd64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 err="1">
              <a:latin typeface="Calibri" panose="020F0502020204030204" pitchFamily="34" charset="0"/>
              <a:cs typeface="Calibri" panose="020F0502020204030204" pitchFamily="34" charset="0"/>
            </a:rPr>
            <a:t>arm</a:t>
          </a: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pt-BR" sz="1000" kern="1200" dirty="0" err="1">
              <a:latin typeface="Calibri" panose="020F0502020204030204" pitchFamily="34" charset="0"/>
              <a:cs typeface="Calibri" panose="020F0502020204030204" pitchFamily="34" charset="0"/>
            </a:rPr>
            <a:t>hf</a:t>
          </a: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 /</a:t>
          </a:r>
          <a:r>
            <a:rPr lang="pt-BR" sz="1000" kern="1200" dirty="0" err="1">
              <a:latin typeface="Calibri" panose="020F0502020204030204" pitchFamily="34" charset="0"/>
              <a:cs typeface="Calibri" panose="020F0502020204030204" pitchFamily="34" charset="0"/>
            </a:rPr>
            <a:t>sf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Card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 err="1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62400" y="1300482"/>
        <a:ext cx="2133600" cy="1097278"/>
      </dsp:txXfrm>
    </dsp:sp>
    <dsp:sp modelId="{D7AFBF28-7CA8-40CC-B10E-C4FCD93F4CEF}">
      <dsp:nvSpPr>
        <dsp:cNvPr id="0" name=""/>
        <dsp:cNvSpPr/>
      </dsp:nvSpPr>
      <dsp:spPr>
        <a:xfrm>
          <a:off x="3962400" y="2397761"/>
          <a:ext cx="2133600" cy="109727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Sintaxe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Recursos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kern="1200" dirty="0">
              <a:latin typeface="Calibri" panose="020F0502020204030204" pitchFamily="34" charset="0"/>
              <a:cs typeface="Calibri" panose="020F0502020204030204" pitchFamily="34" charset="0"/>
            </a:rPr>
            <a:t>Estruturas</a:t>
          </a:r>
          <a:endParaRPr lang="pt-PT" sz="1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62400" y="2397761"/>
        <a:ext cx="2133600" cy="1097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edia.com.br/introducao-ao-java-virtual-machine-jvm/2762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" name="Google Shape;2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63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é tanto uma linguagem quanto uma plataforma. Isso é, além da linguagem em si o Java também conta com um conjunto de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 ferramentas que facilitam o desenvolvimento ao oferecerem soluções para situações comuns de desenvolvimento. Assim a plataforma foi organizada para atender as necessidades de diferentes tipos de aplicações: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SE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Representa a base do Java, sendo composta pelas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bibliotecas básicas para possibilitar o desenvolvimento de aplicativos de linha de comando e desktop. Já ouviu falar em Swing? Sim, ele faz parte do Java SE (Java Standard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ME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 Java Micro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a plataforma voltada para dispositivos móveis e embarcados, com capacidade de processamento reduzida, como os utilizados na criação de produtos para a Internet das Coisas;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 EE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Voltada para o desenvolvimento de soluções web e corporativas, a Java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Enterprise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uma especificação que agrupa outras, sendo, por isso, conhecida como especificação “guarda-chuva”. Atualmente, mudou-se o nome para Jakarta EE, e o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namespace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javax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jakarta</a:t>
            </a:r>
            <a:endParaRPr lang="pt-PT" b="0" i="0" dirty="0">
              <a:solidFill>
                <a:srgbClr val="253A4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>
                <a:latin typeface="Calibri" panose="020F0502020204030204" pitchFamily="34" charset="0"/>
                <a:cs typeface="Calibri" panose="020F0502020204030204" pitchFamily="34" charset="0"/>
              </a:rPr>
              <a:t>Java </a:t>
            </a:r>
            <a:r>
              <a:rPr lang="pt-PT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: Voltado a cartões SIM, cartões para caixas eletrônicos e etc. </a:t>
            </a:r>
            <a:r>
              <a:rPr lang="pt-PT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objetivo do Java </a:t>
            </a:r>
            <a:r>
              <a:rPr lang="pt-PT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r>
              <a:rPr lang="pt-PT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definir um ambiente de computação padrão para </a:t>
            </a:r>
            <a:r>
              <a:rPr lang="pt-PT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smart</a:t>
            </a:r>
            <a:r>
              <a:rPr lang="pt-PT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cards</a:t>
            </a:r>
            <a:r>
              <a:rPr lang="pt-PT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permitindo que o mesmo </a:t>
            </a:r>
            <a:r>
              <a:rPr lang="pt-PT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miniaplicativo</a:t>
            </a:r>
            <a:r>
              <a:rPr lang="pt-PT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Java </a:t>
            </a:r>
            <a:r>
              <a:rPr lang="pt-PT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r>
              <a:rPr lang="pt-PT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seja executado em diferentes tipos de cartão, da mesma forma que um </a:t>
            </a:r>
            <a:r>
              <a:rPr lang="pt-PT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miniaplicativo</a:t>
            </a:r>
            <a:r>
              <a:rPr lang="pt-PT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Java é executado em diferentes computadores. Como em Java, isso é feito usando a combinação de uma máquina virtual (a Java </a:t>
            </a:r>
            <a:r>
              <a:rPr lang="pt-PT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r>
              <a:rPr lang="pt-PT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Virtual </a:t>
            </a:r>
            <a:r>
              <a:rPr lang="pt-PT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pt-PT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ou JCVM) e uma biblioteca de tempo de execução bem definida, que mira abstrair as diferenças entre diferentes plataformas. A portabilidade permanece mitigada por problemas de tamanho de memória, desempenho e tempo de execução (por exemplo, para protocolos de comunicação ou algoritmos criptográficos).</a:t>
            </a:r>
            <a:endParaRPr lang="pt-PT" b="0" i="0" dirty="0">
              <a:solidFill>
                <a:srgbClr val="253A4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67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568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77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963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97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08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64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05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9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822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34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19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86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Por isso, é comum dizer que a classe herdada (</a:t>
            </a:r>
            <a:r>
              <a:rPr lang="pt-PT" dirty="0" err="1"/>
              <a:t>ClasseQualquer</a:t>
            </a:r>
            <a:r>
              <a:rPr lang="pt-PT" dirty="0"/>
              <a:t>) é pai da classe que herdou seus elementos (</a:t>
            </a:r>
            <a:r>
              <a:rPr lang="pt-PT" dirty="0" err="1"/>
              <a:t>MinhaClasse</a:t>
            </a:r>
            <a:r>
              <a:rPr lang="pt-PT" dirty="0"/>
              <a:t>).</a:t>
            </a:r>
            <a:endParaRPr lang="pt-PT" sz="1100" dirty="0"/>
          </a:p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49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89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b="0" i="0" dirty="0" err="1">
                <a:solidFill>
                  <a:srgbClr val="8795A2"/>
                </a:solidFill>
                <a:effectLst/>
                <a:latin typeface="Roboto mono"/>
              </a:rPr>
              <a:t>Collection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 – está no topo da hierarquia. Não existe implementação direta dessa interface, mas ela define as operações básicas para as coleções, como adicionar, remover, esvaziar, etc.;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rgbClr val="8795A2"/>
                </a:solidFill>
                <a:effectLst/>
                <a:latin typeface="Roboto mono"/>
              </a:rPr>
              <a:t>Set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 – interface que define uma coleção que não permite elementos duplicados. A interface </a:t>
            </a:r>
            <a:r>
              <a:rPr lang="pt-PT" b="0" i="0" dirty="0" err="1">
                <a:solidFill>
                  <a:srgbClr val="8795A2"/>
                </a:solidFill>
                <a:effectLst/>
                <a:latin typeface="Roboto mono"/>
              </a:rPr>
              <a:t>SortedSet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, que estende </a:t>
            </a:r>
            <a:r>
              <a:rPr lang="pt-PT" b="0" i="0" dirty="0">
                <a:solidFill>
                  <a:srgbClr val="8795A2"/>
                </a:solidFill>
                <a:effectLst/>
                <a:latin typeface="Roboto mono"/>
              </a:rPr>
              <a:t>Set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, possibilita a classificação natural dos elementos, tal como a ordem alfabética;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dirty="0" err="1">
                <a:solidFill>
                  <a:srgbClr val="8795A2"/>
                </a:solidFill>
                <a:effectLst/>
                <a:latin typeface="Roboto mono"/>
              </a:rPr>
              <a:t>List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 – define uma coleção ordenada, podendo conter elementos duplicados. Em geral, o usuário tem controle total sobre a posição onde cada elemento é inserido e pode recuperá-los através de seus índices. Prefira esta interface quando precisar de acesso aleatório, através do índice do elemento;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dirty="0" err="1">
                <a:solidFill>
                  <a:srgbClr val="8795A2"/>
                </a:solidFill>
                <a:effectLst/>
                <a:latin typeface="Roboto mono"/>
              </a:rPr>
              <a:t>Queue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 – um tipo de coleção para manter uma lista de prioridades, onde a ordem dos seus elementos, definida pela implementação de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Comparable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 ou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Comparator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, determina essa prioridade. Com a interface fila pode-se criar filas e pilhas;</a:t>
            </a:r>
          </a:p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91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 err="1"/>
              <a:t>SortedMap</a:t>
            </a:r>
            <a:r>
              <a:rPr lang="pt-PT" dirty="0"/>
              <a:t> é uma interface que estende </a:t>
            </a:r>
            <a:r>
              <a:rPr lang="pt-PT" dirty="0" err="1"/>
              <a:t>Map</a:t>
            </a:r>
            <a:r>
              <a:rPr lang="pt-PT" dirty="0"/>
              <a:t>, e permite classificação ascendente das chaves. Uma aplicação dessa interface é a classe </a:t>
            </a:r>
            <a:r>
              <a:rPr lang="pt-PT" dirty="0" err="1"/>
              <a:t>Properties</a:t>
            </a:r>
            <a:r>
              <a:rPr lang="pt-PT" dirty="0"/>
              <a:t>, que é usada para persistir propriedades/configurações de um sistema, por exemplo.</a:t>
            </a:r>
          </a:p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632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uso das exceções em um sistema é de extrema importância, pois ajuda a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detectar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tratar possíveis erros que possam acontecer. Entretanto, na linguagem Java existem dois tipos de exceções, que são: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Implícitas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Exceções que não precisam de tratamento e demonstram serem contornáveis. Esse tipo origina-se da subclasse </a:t>
            </a:r>
            <a:r>
              <a:rPr lang="pt-PT" b="0" i="0" dirty="0">
                <a:solidFill>
                  <a:srgbClr val="8795A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ou </a:t>
            </a:r>
            <a:r>
              <a:rPr lang="pt-PT" b="0" i="0" dirty="0" err="1">
                <a:solidFill>
                  <a:srgbClr val="8795A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RunTimeException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Explícitas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Exceções que precisam ser tratadas e que apresentam condições incontornáveis. Esse tipo origina do modelo </a:t>
            </a:r>
            <a:r>
              <a:rPr lang="pt-PT" b="0" i="0" dirty="0" err="1">
                <a:solidFill>
                  <a:srgbClr val="8795A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throw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 necessita ser declarado pelos métodos. É originado da subclasse </a:t>
            </a:r>
            <a:r>
              <a:rPr lang="pt-PT" b="0" i="0" dirty="0" err="1">
                <a:solidFill>
                  <a:srgbClr val="8795A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Exception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ou </a:t>
            </a:r>
            <a:r>
              <a:rPr lang="pt-PT" b="0" i="0" dirty="0" err="1">
                <a:solidFill>
                  <a:srgbClr val="8795A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IOException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Existe também a formação de erros dos tipos </a:t>
            </a:r>
            <a:r>
              <a:rPr lang="pt-PT" b="0" i="0" dirty="0" err="1">
                <a:solidFill>
                  <a:srgbClr val="8795A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throwables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que são: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Checked</a:t>
            </a: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b="1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Exception</a:t>
            </a: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Erros que acontecem fora do controle do programa, mas que devem ser tratados pelo desenvolvedor para o programa funcionar.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Unchecked</a:t>
            </a: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b="1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Erros que podem ser evitados se forem tratados e analisados pelo desenvolvedor. Caso haja um tratamento para esse tipo de erro, o programa acaba parando em tempo de execução (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Error: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Usado pela </a:t>
            </a:r>
            <a:r>
              <a:rPr lang="pt-PT" b="1" i="0" u="none" strike="noStrike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 tooltip="Java Virtual Machine"/>
              </a:rPr>
              <a:t>JVM</a:t>
            </a:r>
            <a:r>
              <a:rPr lang="pt-PT" b="0" i="0" dirty="0">
                <a:solidFill>
                  <a:srgbClr val="253A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que serve para indicar se existe algum problema de recurso do programa, tornando a execução impossível de continuar.</a:t>
            </a:r>
          </a:p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66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775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Ao declarar uma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enum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 estamos implicitamente estendendo a classe </a:t>
            </a:r>
            <a:r>
              <a:rPr lang="pt-PT" b="0" i="0" dirty="0" err="1">
                <a:solidFill>
                  <a:srgbClr val="8795A2"/>
                </a:solidFill>
                <a:effectLst/>
                <a:latin typeface="Roboto mono"/>
              </a:rPr>
              <a:t>java.lang.Enum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. Isso cria algumas limitações, porque o Java não suporta herança múltipla, o que impede uma </a:t>
            </a:r>
            <a:r>
              <a:rPr lang="pt-PT" b="1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classe </a:t>
            </a:r>
            <a:r>
              <a:rPr lang="pt-PT" b="1" i="0" dirty="0" err="1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enum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 de estender outras classes. Porém, uma classe </a:t>
            </a:r>
            <a:r>
              <a:rPr lang="pt-PT" b="0" i="0" dirty="0" err="1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enum</a:t>
            </a:r>
            <a:r>
              <a:rPr lang="pt-PT" b="0" i="0" dirty="0">
                <a:solidFill>
                  <a:srgbClr val="253A44"/>
                </a:solidFill>
                <a:effectLst/>
                <a:latin typeface="Source Serif Pro" panose="02040603050405020204" pitchFamily="18" charset="0"/>
              </a:rPr>
              <a:t> pode ter propriedades, assim como um construtor e um método.</a:t>
            </a:r>
          </a:p>
        </p:txBody>
      </p:sp>
    </p:spTree>
    <p:extLst>
      <p:ext uri="{BB962C8B-B14F-4D97-AF65-F5344CB8AC3E}">
        <p14:creationId xmlns:p14="http://schemas.microsoft.com/office/powerpoint/2010/main" val="231524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74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422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837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134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40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386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87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29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57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86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192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pt-PT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pt-PT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pt-PT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pt-PT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PT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Gestão de dependências;</a:t>
            </a:r>
            <a:endParaRPr lang="pt-PT" b="0" i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PT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Extração de informação</a:t>
            </a:r>
          </a:p>
          <a:p>
            <a:pPr algn="l">
              <a:buFont typeface="+mj-lt"/>
              <a:buAutoNum type="arabicPeriod"/>
            </a:pPr>
            <a:r>
              <a:rPr lang="pt-PT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Low-code</a:t>
            </a:r>
            <a:r>
              <a:rPr lang="pt-PT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b="0" i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customization</a:t>
            </a:r>
            <a:endParaRPr lang="pt-PT" b="0" i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PT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pt-PT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ntegração CI&amp;CD</a:t>
            </a:r>
          </a:p>
          <a:p>
            <a:pPr algn="l">
              <a:buFont typeface="+mj-lt"/>
              <a:buAutoNum type="arabicPeriod"/>
            </a:pPr>
            <a:r>
              <a:rPr lang="pt-PT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Extensível (</a:t>
            </a:r>
            <a:r>
              <a:rPr lang="pt-PT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Plugins</a:t>
            </a:r>
            <a:r>
              <a:rPr lang="pt-PT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t-PT" b="0" i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043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pt-PT" b="0" i="0" dirty="0">
              <a:solidFill>
                <a:srgbClr val="253A44"/>
              </a:solidFill>
              <a:effectLst/>
              <a:latin typeface="Source Serif Pro" panose="020406030504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895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1525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3895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8585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32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42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423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a015ec1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a015ec1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466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15af5f02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1015af5f02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07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5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36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1CFC48-559A-D74F-9CF6-E9AE9645F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5000"/>
          </a:blip>
          <a:srcRect l="46070"/>
          <a:stretch/>
        </p:blipFill>
        <p:spPr>
          <a:xfrm>
            <a:off x="4768645" y="0"/>
            <a:ext cx="4385201" cy="5143500"/>
          </a:xfrm>
          <a:prstGeom prst="rect">
            <a:avLst/>
          </a:prstGeom>
        </p:spPr>
      </p:pic>
      <p:pic>
        <p:nvPicPr>
          <p:cNvPr id="6" name="Google Shape;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8900" y="4679327"/>
            <a:ext cx="421175" cy="4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92F11-E307-4248-90BE-55E59056884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53425" y="42998"/>
            <a:ext cx="1136650" cy="4445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2EADB06E-E7D1-D444-831B-B7CD71668FA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925" y="4805359"/>
            <a:ext cx="281354" cy="28135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/>
        </p:nvSpPr>
        <p:spPr>
          <a:xfrm>
            <a:off x="1482724" y="1304365"/>
            <a:ext cx="7671121" cy="160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PT" sz="3600" b="1" dirty="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</a:t>
            </a:r>
            <a:r>
              <a:rPr lang="pt-PT" sz="3600" b="1" dirty="0" err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Culture</a:t>
            </a:r>
            <a:r>
              <a:rPr lang="pt-PT" sz="3600" b="1" dirty="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PT" sz="3600" b="1" dirty="0" err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</a:t>
            </a:r>
            <a:r>
              <a:rPr lang="pt-PT" sz="3600" b="1" dirty="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PT" sz="3600" b="1" dirty="0" err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Technology</a:t>
            </a:r>
            <a:endParaRPr lang="pt-PT" sz="3600" b="1" dirty="0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PT" sz="2800" b="1" i="0" u="none" strike="noStrike" cap="none" dirty="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Tecnologias base</a:t>
            </a:r>
          </a:p>
          <a:p>
            <a:pPr lvl="0">
              <a:lnSpc>
                <a:spcPct val="115000"/>
              </a:lnSpc>
              <a:buSzPts val="3200"/>
            </a:pPr>
            <a:r>
              <a:rPr lang="pt-PT" sz="2800" b="1" dirty="0" err="1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</a:t>
            </a:r>
            <a:r>
              <a:rPr lang="pt-PT" sz="2800" b="1" dirty="0">
                <a:solidFill>
                  <a:srgbClr val="F1C23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</a:t>
            </a:r>
            <a:endParaRPr lang="pt-PT" sz="2400" b="0" i="0" u="none" strike="noStrike" cap="none" dirty="0">
              <a:solidFill>
                <a:srgbClr val="F1C23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365" y="1533415"/>
            <a:ext cx="574775" cy="5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</a:t>
            </a:fld>
            <a:endParaRPr lang="pt-PT" dirty="0"/>
          </a:p>
        </p:txBody>
      </p:sp>
      <p:pic>
        <p:nvPicPr>
          <p:cNvPr id="2050" name="Picture 2" descr="Portugal – Wikipédia, a enciclopédia livre">
            <a:extLst>
              <a:ext uri="{FF2B5EF4-FFF2-40B4-BE49-F238E27FC236}">
                <a16:creationId xmlns:a16="http://schemas.microsoft.com/office/drawing/2014/main" id="{70F7FD89-CF01-5E4B-914A-96725A04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271" y="4179849"/>
            <a:ext cx="1240035" cy="82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4C87DCD-BF38-3448-BAC7-7962D0D01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695" y="4381190"/>
            <a:ext cx="2324154" cy="623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10</a:t>
            </a:fld>
            <a:endParaRPr lang="pt-PT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68C2DD7-0204-403F-BB73-D23BE7B724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820231"/>
              </p:ext>
            </p:extLst>
          </p:nvPr>
        </p:nvGraphicFramePr>
        <p:xfrm>
          <a:off x="1524000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oogle Shape;40;p18">
            <a:extLst>
              <a:ext uri="{FF2B5EF4-FFF2-40B4-BE49-F238E27FC236}">
                <a16:creationId xmlns:a16="http://schemas.microsoft.com/office/drawing/2014/main" id="{76904BE3-CAE0-4C22-9230-31399EB979A4}"/>
              </a:ext>
            </a:extLst>
          </p:cNvPr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Linguagem ou Plataforma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440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Plataforma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11</a:t>
            </a:fld>
            <a:endParaRPr lang="pt-PT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583BE0AF-8B78-3949-AFFC-BDAB0CE0C541}"/>
              </a:ext>
            </a:extLst>
          </p:cNvPr>
          <p:cNvSpPr txBox="1"/>
          <p:nvPr/>
        </p:nvSpPr>
        <p:spPr>
          <a:xfrm>
            <a:off x="540776" y="1287233"/>
            <a:ext cx="8469221" cy="300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61950" indent="-28575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Char char="•"/>
              <a:defRPr sz="20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pPr marL="76200" indent="0">
              <a:buNone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Java é tanto uma linguagem quanto uma plataforma. </a:t>
            </a:r>
          </a:p>
          <a:p>
            <a:pPr marL="76200" indent="0">
              <a:buNone/>
            </a:pP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Foco em diferentes tipos de aplicações:</a:t>
            </a:r>
          </a:p>
          <a:p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Java SE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: Versão base. Comporta pela linguagem, 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e bibliotecas básicas para possibilitar o desenvolvimento de aplicativos de linha de comando.</a:t>
            </a:r>
          </a:p>
          <a:p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Java ME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: Versão 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Embeddable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. Focada em Dispositivos Moveis, embarcados e 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Java EE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: Voltada para soluções web e corporativas. É uma especificação que agrupa outras.  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Tambem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conhcecida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como J2EE, JEE ou Jakarta EE;</a:t>
            </a:r>
          </a:p>
          <a:p>
            <a:r>
              <a:rPr lang="pt-PT" sz="1600" b="1" dirty="0">
                <a:latin typeface="Calibri" panose="020F0502020204030204" pitchFamily="34" charset="0"/>
                <a:cs typeface="Calibri" panose="020F0502020204030204" pitchFamily="34" charset="0"/>
              </a:rPr>
              <a:t>Java </a:t>
            </a:r>
            <a:r>
              <a:rPr lang="pt-P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: Voltado a cartões SIM, cartões para caixas eletrônicos e etc. 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2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12</a:t>
            </a:fld>
            <a:endParaRPr lang="pt-PT" dirty="0"/>
          </a:p>
        </p:txBody>
      </p:sp>
      <p:sp>
        <p:nvSpPr>
          <p:cNvPr id="7" name="Google Shape;40;p18">
            <a:extLst>
              <a:ext uri="{FF2B5EF4-FFF2-40B4-BE49-F238E27FC236}">
                <a16:creationId xmlns:a16="http://schemas.microsoft.com/office/drawing/2014/main" id="{76904BE3-CAE0-4C22-9230-31399EB979A4}"/>
              </a:ext>
            </a:extLst>
          </p:cNvPr>
          <p:cNvSpPr txBox="1"/>
          <p:nvPr/>
        </p:nvSpPr>
        <p:spPr>
          <a:xfrm>
            <a:off x="191642" y="176726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JVM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9E641C4A-5233-49F6-90B9-FEC9B668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56" y="66502"/>
            <a:ext cx="3228975" cy="507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FDC06D5-B00F-448D-A4EF-AC81AB20130D}"/>
              </a:ext>
            </a:extLst>
          </p:cNvPr>
          <p:cNvSpPr/>
          <p:nvPr/>
        </p:nvSpPr>
        <p:spPr>
          <a:xfrm>
            <a:off x="5356860" y="891540"/>
            <a:ext cx="3139440" cy="3916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Garbage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Collector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30" name="Picture 10" descr="Garbage Collection Java">
            <a:extLst>
              <a:ext uri="{FF2B5EF4-FFF2-40B4-BE49-F238E27FC236}">
                <a16:creationId xmlns:a16="http://schemas.microsoft.com/office/drawing/2014/main" id="{EF1967EA-3200-4690-9CA0-15BF00A7B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80" y="1477329"/>
            <a:ext cx="2306003" cy="89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7596FC8-BE3C-4260-AD84-E39809918F4B}"/>
              </a:ext>
            </a:extLst>
          </p:cNvPr>
          <p:cNvSpPr txBox="1"/>
          <p:nvPr/>
        </p:nvSpPr>
        <p:spPr>
          <a:xfrm>
            <a:off x="5608320" y="2571750"/>
            <a:ext cx="26974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Objetos recém-criados. Subdividido em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Eden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(novos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 2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Survivors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(movidos depois de sobreviver a um ciclo do GC). </a:t>
            </a:r>
          </a:p>
          <a:p>
            <a:endParaRPr lang="pt-PT" sz="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Longa duração são eventualmente movidos da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Lixo coletado da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 um grande evento de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garbage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PT" sz="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Permanent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Metadados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(classes, métodos). As classes que não estão mais em uso podem ser coletadas da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Permanent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PT" sz="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Durante um evento completo de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garbage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collection</a:t>
            </a:r>
            <a:r>
              <a:rPr lang="pt-PT" sz="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objetos não utilizados em todas as gerações são coletados.</a:t>
            </a:r>
          </a:p>
        </p:txBody>
      </p:sp>
    </p:spTree>
    <p:extLst>
      <p:ext uri="{BB962C8B-B14F-4D97-AF65-F5344CB8AC3E}">
        <p14:creationId xmlns:p14="http://schemas.microsoft.com/office/powerpoint/2010/main" val="354410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13</a:t>
            </a:fld>
            <a:endParaRPr lang="pt-PT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583BE0AF-8B78-3949-AFFC-BDAB0CE0C541}"/>
              </a:ext>
            </a:extLst>
          </p:cNvPr>
          <p:cNvSpPr txBox="1"/>
          <p:nvPr/>
        </p:nvSpPr>
        <p:spPr>
          <a:xfrm>
            <a:off x="540776" y="1287233"/>
            <a:ext cx="8303966" cy="323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Convenções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Palavras Reservadas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Variáveis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Tipos de dados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Operadores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Métodos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Estruturas de linguagem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Classes e Heranças 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Interfaces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 err="1"/>
              <a:t>Exceptions</a:t>
            </a:r>
            <a:endParaRPr lang="pt-BR" sz="2000" dirty="0"/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 err="1"/>
              <a:t>Enums</a:t>
            </a:r>
            <a:endParaRPr lang="pt-BR" sz="2000" dirty="0"/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BR" sz="2000" dirty="0"/>
              <a:t>Anotações</a:t>
            </a:r>
          </a:p>
        </p:txBody>
      </p:sp>
    </p:spTree>
    <p:extLst>
      <p:ext uri="{BB962C8B-B14F-4D97-AF65-F5344CB8AC3E}">
        <p14:creationId xmlns:p14="http://schemas.microsoft.com/office/powerpoint/2010/main" val="1421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Convenções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14</a:t>
            </a:fld>
            <a:endParaRPr lang="pt-PT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583BE0AF-8B78-3949-AFFC-BDAB0CE0C541}"/>
              </a:ext>
            </a:extLst>
          </p:cNvPr>
          <p:cNvSpPr txBox="1"/>
          <p:nvPr/>
        </p:nvSpPr>
        <p:spPr>
          <a:xfrm>
            <a:off x="540776" y="1287233"/>
            <a:ext cx="7663886" cy="397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Nomes de Classes e Ficheiros -&gt; </a:t>
            </a:r>
            <a:r>
              <a:rPr lang="pt-P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PascalCase</a:t>
            </a:r>
            <a:endParaRPr lang="pt-P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Customer.java, RentalItem.java, InventoryItem.java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pt-P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RentalItem</a:t>
            </a:r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InventoryItem</a:t>
            </a:r>
            <a:endParaRPr lang="pt-P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Nomes de Variáveis e Métodos -&gt; </a:t>
            </a:r>
            <a:r>
              <a:rPr lang="pt-P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camelCase</a:t>
            </a:r>
            <a:endParaRPr lang="pt-P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pt-P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customerName</a:t>
            </a:r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rentalItemPrice</a:t>
            </a:r>
            <a:endParaRPr lang="pt-P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pt-P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getCustomerName</a:t>
            </a:r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(), </a:t>
            </a:r>
            <a:r>
              <a:rPr lang="pt-P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setRentalItemPrice</a:t>
            </a:r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Constantes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snake_case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+ UPPERCASE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MIN_WIDTH, MAX_NUMBER_OF_ITEMS</a:t>
            </a:r>
            <a:endParaRPr lang="pt-P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3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Palavras Reservadas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15</a:t>
            </a:fld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104110-2F78-41DC-9FF8-7F6231B26537}"/>
              </a:ext>
            </a:extLst>
          </p:cNvPr>
          <p:cNvSpPr txBox="1"/>
          <p:nvPr/>
        </p:nvSpPr>
        <p:spPr>
          <a:xfrm>
            <a:off x="540776" y="1287233"/>
            <a:ext cx="8064370" cy="3970318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pt-PT" b="1" u="sng" dirty="0">
                <a:latin typeface="Calibri" panose="020F0502020204030204" pitchFamily="34" charset="0"/>
                <a:cs typeface="Calibri" panose="020F0502020204030204" pitchFamily="34" charset="0"/>
              </a:rPr>
              <a:t>Tipo de dados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byte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char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double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long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short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b="1" u="sng" dirty="0">
                <a:latin typeface="Calibri" panose="020F0502020204030204" pitchFamily="34" charset="0"/>
                <a:cs typeface="Calibri" panose="020F0502020204030204" pitchFamily="34" charset="0"/>
              </a:rPr>
              <a:t>Valores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false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b="1" u="sng" dirty="0">
                <a:latin typeface="Calibri" panose="020F0502020204030204" pitchFamily="34" charset="0"/>
                <a:cs typeface="Calibri" panose="020F0502020204030204" pitchFamily="34" charset="0"/>
              </a:rPr>
              <a:t>Modificadores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final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native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protected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synchronized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transient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b="1" u="sng" dirty="0">
                <a:latin typeface="Calibri" panose="020F0502020204030204" pitchFamily="34" charset="0"/>
                <a:cs typeface="Calibri" panose="020F0502020204030204" pitchFamily="34" charset="0"/>
              </a:rPr>
              <a:t>Controle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case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catch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continue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finally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throw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try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Definição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extends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throws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Variaveis</a:t>
            </a:r>
            <a:endParaRPr lang="pt-PT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instanceof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super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Variáveis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16</a:t>
            </a:fld>
            <a:endParaRPr lang="pt-PT"/>
          </a:p>
        </p:txBody>
      </p:sp>
      <p:sp>
        <p:nvSpPr>
          <p:cNvPr id="7" name="Google Shape;39;p18">
            <a:extLst>
              <a:ext uri="{FF2B5EF4-FFF2-40B4-BE49-F238E27FC236}">
                <a16:creationId xmlns:a16="http://schemas.microsoft.com/office/drawing/2014/main" id="{E98EF6E7-2D76-44B8-83C3-B9BF8CE9250D}"/>
              </a:ext>
            </a:extLst>
          </p:cNvPr>
          <p:cNvSpPr txBox="1"/>
          <p:nvPr/>
        </p:nvSpPr>
        <p:spPr>
          <a:xfrm>
            <a:off x="264129" y="1172094"/>
            <a:ext cx="3981797" cy="38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sz="12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PT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pt-PT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Integer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numberOfDays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pt-PT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pt-PT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getAmountDue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cust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due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= 0;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numberOfDays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= 0;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 final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lateFee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= 1.50;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 {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tempCount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= 1; 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due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numberOfDays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*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lateFee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tempCount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++;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     …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}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due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pt-PT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39;p18">
            <a:extLst>
              <a:ext uri="{FF2B5EF4-FFF2-40B4-BE49-F238E27FC236}">
                <a16:creationId xmlns:a16="http://schemas.microsoft.com/office/drawing/2014/main" id="{5F6030FA-7A94-47E7-8521-16904259A25D}"/>
              </a:ext>
            </a:extLst>
          </p:cNvPr>
          <p:cNvSpPr txBox="1"/>
          <p:nvPr/>
        </p:nvSpPr>
        <p:spPr>
          <a:xfrm>
            <a:off x="5115096" y="1172094"/>
            <a:ext cx="3890358" cy="308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Modificador de acesso: </a:t>
            </a:r>
            <a:r>
              <a:rPr lang="pt-PT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4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pt-PT" sz="14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protected</a:t>
            </a:r>
            <a:endParaRPr lang="pt-PT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A palavra-chave </a:t>
            </a:r>
            <a:r>
              <a:rPr lang="pt-PT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endParaRPr lang="pt-PT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Fortemente 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tipada</a:t>
            </a:r>
            <a:endParaRPr lang="pt-P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Tipos de dados podem ser: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Primitivos;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Wrappers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Tipos complexos;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Objetos?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endParaRPr lang="pt-B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Tipo primitivos e </a:t>
            </a:r>
            <a:r>
              <a:rPr lang="pt-PT" sz="40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Wrappers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17</a:t>
            </a:fld>
            <a:endParaRPr lang="pt-PT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4CC29ED-DD88-4243-82CE-627167465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185351"/>
              </p:ext>
            </p:extLst>
          </p:nvPr>
        </p:nvGraphicFramePr>
        <p:xfrm>
          <a:off x="628650" y="1629569"/>
          <a:ext cx="7886700" cy="3169920"/>
        </p:xfrm>
        <a:graphic>
          <a:graphicData uri="http://schemas.openxmlformats.org/drawingml/2006/table">
            <a:tbl>
              <a:tblPr/>
              <a:tblGrid>
                <a:gridCol w="1971675">
                  <a:extLst>
                    <a:ext uri="{9D8B030D-6E8A-4147-A177-3AD203B41FA5}">
                      <a16:colId xmlns:a16="http://schemas.microsoft.com/office/drawing/2014/main" val="105878613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409414569"/>
                    </a:ext>
                  </a:extLst>
                </a:gridCol>
                <a:gridCol w="1961804">
                  <a:extLst>
                    <a:ext uri="{9D8B030D-6E8A-4147-A177-3AD203B41FA5}">
                      <a16:colId xmlns:a16="http://schemas.microsoft.com/office/drawing/2014/main" val="1814076571"/>
                    </a:ext>
                  </a:extLst>
                </a:gridCol>
                <a:gridCol w="1981546">
                  <a:extLst>
                    <a:ext uri="{9D8B030D-6E8A-4147-A177-3AD203B41FA5}">
                      <a16:colId xmlns:a16="http://schemas.microsoft.com/office/drawing/2014/main" val="4050655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Primitivo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Classe </a:t>
                      </a:r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Wrapper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Argumentos do construtor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Exemplos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76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boolean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Boolean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boolean</a:t>
                      </a:r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ou </a:t>
                      </a:r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/false ou “TRUE”/”FALSE” 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92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byte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Byte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byte ou </a:t>
                      </a:r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ou “30”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221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Character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‘a’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438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double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Double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double</a:t>
                      </a:r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ou </a:t>
                      </a:r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30.1D ou “30.1”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57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float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Float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float</a:t>
                      </a:r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double</a:t>
                      </a:r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ou </a:t>
                      </a:r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30.1F ou “30.1”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816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Integer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ou </a:t>
                      </a:r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ou “30”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67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long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Long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long</a:t>
                      </a:r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ou </a:t>
                      </a:r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30L ou “30”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88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 ou </a:t>
                      </a:r>
                      <a:r>
                        <a:rPr lang="pt-PT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pt-PT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ou “30”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845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7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Operadores Lógicos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18</a:t>
            </a:fld>
            <a:endParaRPr lang="pt-PT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4CC29ED-DD88-4243-82CE-627167465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17441"/>
              </p:ext>
            </p:extLst>
          </p:nvPr>
        </p:nvGraphicFramePr>
        <p:xfrm>
          <a:off x="628650" y="1562793"/>
          <a:ext cx="8174527" cy="3153480"/>
        </p:xfrm>
        <a:graphic>
          <a:graphicData uri="http://schemas.openxmlformats.org/drawingml/2006/table">
            <a:tbl>
              <a:tblPr/>
              <a:tblGrid>
                <a:gridCol w="1989859">
                  <a:extLst>
                    <a:ext uri="{9D8B030D-6E8A-4147-A177-3AD203B41FA5}">
                      <a16:colId xmlns:a16="http://schemas.microsoft.com/office/drawing/2014/main" val="1058786130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409414569"/>
                    </a:ext>
                  </a:extLst>
                </a:gridCol>
                <a:gridCol w="4089861">
                  <a:extLst>
                    <a:ext uri="{9D8B030D-6E8A-4147-A177-3AD203B41FA5}">
                      <a16:colId xmlns:a16="http://schemas.microsoft.com/office/drawing/2014/main" val="1814076571"/>
                    </a:ext>
                  </a:extLst>
                </a:gridCol>
              </a:tblGrid>
              <a:tr h="31222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Operador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Tipo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Exemplos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76679"/>
                  </a:ext>
                </a:extLst>
              </a:tr>
              <a:tr h="31222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  </a:t>
                      </a:r>
                      <a:r>
                        <a:rPr lang="pt-PT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</a:t>
                      </a:r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Atribuição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nome = “William”; </a:t>
                      </a:r>
                      <a:b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valor *=10;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192790"/>
                  </a:ext>
                </a:extLst>
              </a:tr>
              <a:tr h="31222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!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Negação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</a:t>
                      </a: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pt-BR" sz="11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!</a:t>
                      </a:r>
                      <a:r>
                        <a:rPr lang="pt-BR" sz="11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enabled</a:t>
                      </a: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){…}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221239"/>
                  </a:ext>
                </a:extLst>
              </a:tr>
              <a:tr h="31222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 - * / %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aritméticos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soma = a + b;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438580"/>
                  </a:ext>
                </a:extLst>
              </a:tr>
              <a:tr h="31222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++  --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incremento 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++a, b--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57831"/>
                  </a:ext>
                </a:extLst>
              </a:tr>
              <a:tr h="31222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==   !=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Igualdade*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nome1 = “William”, nome2 = </a:t>
                      </a:r>
                      <a:r>
                        <a:rPr lang="pt-PT" sz="11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PT" sz="11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(“William”)</a:t>
                      </a:r>
                    </a:p>
                    <a:p>
                      <a:pPr algn="ctr"/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nome1 == nome2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816700"/>
                  </a:ext>
                </a:extLst>
              </a:tr>
              <a:tr h="31222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 &gt;= &lt; &lt;=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relacionais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</a:t>
                      </a:r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 </a:t>
                      </a:r>
                      <a:r>
                        <a:rPr lang="pt-PT" sz="11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&gt;= 5 </a:t>
                      </a:r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{…}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67549"/>
                  </a:ext>
                </a:extLst>
              </a:tr>
              <a:tr h="31222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&amp;&amp; ||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lógicos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 ( </a:t>
                      </a:r>
                      <a:r>
                        <a:rPr lang="pt-PT" sz="11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isDebug</a:t>
                      </a:r>
                      <a:r>
                        <a:rPr lang="pt-PT" sz="11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&amp;&amp; </a:t>
                      </a:r>
                      <a:r>
                        <a:rPr lang="pt-PT" sz="11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outputFileEnabled</a:t>
                      </a:r>
                      <a:r>
                        <a:rPr lang="pt-PT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88463"/>
                  </a:ext>
                </a:extLst>
              </a:tr>
              <a:tr h="312220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&amp; | ^</a:t>
                      </a:r>
                      <a:endParaRPr lang="pt-PT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pt-PT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lógicos (bit)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byte valor1 = 0x0F, valor2 = 0xF0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resultado = valor1 &amp; valor2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A6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845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87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19</a:t>
            </a:fld>
            <a:endParaRPr lang="pt-PT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583BE0AF-8B78-3949-AFFC-BDAB0CE0C541}"/>
              </a:ext>
            </a:extLst>
          </p:cNvPr>
          <p:cNvSpPr txBox="1"/>
          <p:nvPr/>
        </p:nvSpPr>
        <p:spPr>
          <a:xfrm>
            <a:off x="264129" y="1172094"/>
            <a:ext cx="3981797" cy="38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…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getAmountDue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numberOfDays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lateCharge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= 1.50;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customerName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numberOfDays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this.getOverDueDays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numberOfDays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*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lateCharge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customerName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getCustomerName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pt-PT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BR" sz="2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39;p18">
            <a:extLst>
              <a:ext uri="{FF2B5EF4-FFF2-40B4-BE49-F238E27FC236}">
                <a16:creationId xmlns:a16="http://schemas.microsoft.com/office/drawing/2014/main" id="{34F96E6E-8EC7-44A4-A821-B43E60104A23}"/>
              </a:ext>
            </a:extLst>
          </p:cNvPr>
          <p:cNvSpPr txBox="1"/>
          <p:nvPr/>
        </p:nvSpPr>
        <p:spPr>
          <a:xfrm>
            <a:off x="4979324" y="1065414"/>
            <a:ext cx="3890358" cy="193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Sempre dentro de uma classe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Especificam: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• Modificador de acesso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• Palavra-chave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• Tipo de retorno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• Argumentos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6E0B568-FE1E-4ABA-B60B-16A0B0E8A26B}"/>
              </a:ext>
            </a:extLst>
          </p:cNvPr>
          <p:cNvSpPr/>
          <p:nvPr/>
        </p:nvSpPr>
        <p:spPr>
          <a:xfrm>
            <a:off x="4979324" y="3631460"/>
            <a:ext cx="4041863" cy="5367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PT" sz="1200" b="1" i="0" u="none" strike="noStrike" baseline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pt-PT" sz="1200" b="1" i="0" u="none" strike="noStrike" baseline="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access-modifiers</a:t>
            </a:r>
            <a:r>
              <a:rPr lang="pt-PT" sz="1200" b="1" i="0" u="none" strike="noStrike" baseline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[</a:t>
            </a:r>
            <a:r>
              <a:rPr lang="pt-PT" sz="1200" b="1" i="0" u="none" strike="noStrike" baseline="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pt-PT" sz="1200" b="1" i="0" u="none" strike="noStrike" baseline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&lt;</a:t>
            </a:r>
            <a:r>
              <a:rPr lang="pt-PT" sz="1200" b="1" i="0" u="none" strike="noStrike" baseline="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pt-PT" sz="1200" b="1" i="0" u="none" strike="noStrike" baseline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-tipo&gt; &lt;método-</a:t>
            </a:r>
            <a:r>
              <a:rPr lang="pt-PT" sz="1200" b="1" i="0" u="none" strike="noStrike" baseline="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PT" sz="1200" b="1" i="0" u="none" strike="noStrike" baseline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([</a:t>
            </a:r>
            <a:r>
              <a:rPr lang="pt-PT" sz="1200" b="1" i="0" u="none" strike="noStrike" baseline="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arguments</a:t>
            </a:r>
            <a:r>
              <a:rPr lang="pt-PT" sz="1200" b="1" i="0" u="none" strike="noStrike" baseline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]) &lt;java </a:t>
            </a:r>
            <a:r>
              <a:rPr lang="pt-PT" sz="1200" b="1" i="0" u="none" strike="noStrike" baseline="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pt-PT" sz="1200" b="1" i="0" u="none" strike="noStrike" baseline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b="1" i="0" u="none" strike="noStrike" baseline="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r>
              <a:rPr lang="pt-PT" sz="1200" b="1" i="0" u="none" strike="noStrike" baseline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pt-PT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3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</a:t>
            </a:fld>
            <a:endParaRPr lang="pt-PT" dirty="0"/>
          </a:p>
        </p:txBody>
      </p:sp>
      <p:sp>
        <p:nvSpPr>
          <p:cNvPr id="27" name="Google Shape;56;p6">
            <a:extLst>
              <a:ext uri="{FF2B5EF4-FFF2-40B4-BE49-F238E27FC236}">
                <a16:creationId xmlns:a16="http://schemas.microsoft.com/office/drawing/2014/main" id="{5F7D6DDF-E467-F944-B630-7166DDA9B255}"/>
              </a:ext>
            </a:extLst>
          </p:cNvPr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i="0" u="none" strike="noStrike" cap="none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Pontos Importantes...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Google Shape;6;p24">
            <a:extLst>
              <a:ext uri="{FF2B5EF4-FFF2-40B4-BE49-F238E27FC236}">
                <a16:creationId xmlns:a16="http://schemas.microsoft.com/office/drawing/2014/main" id="{32FD6FFA-761F-0942-9DBF-F25881B748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8900" y="4679327"/>
            <a:ext cx="421175" cy="4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79F95-D7D2-9C44-A6F2-562B6AE1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25" y="42998"/>
            <a:ext cx="1136650" cy="444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6CBA9D5-9F2C-1F41-A936-ED18D3A4C287}"/>
              </a:ext>
            </a:extLst>
          </p:cNvPr>
          <p:cNvGrpSpPr/>
          <p:nvPr/>
        </p:nvGrpSpPr>
        <p:grpSpPr>
          <a:xfrm>
            <a:off x="3311270" y="2129580"/>
            <a:ext cx="2504269" cy="2541911"/>
            <a:chOff x="3569720" y="2129580"/>
            <a:chExt cx="2504269" cy="2541911"/>
          </a:xfrm>
        </p:grpSpPr>
        <p:sp>
          <p:nvSpPr>
            <p:cNvPr id="8" name="Google Shape;56;p6">
              <a:extLst>
                <a:ext uri="{FF2B5EF4-FFF2-40B4-BE49-F238E27FC236}">
                  <a16:creationId xmlns:a16="http://schemas.microsoft.com/office/drawing/2014/main" id="{60F39ED3-CA73-BA4F-8934-45C2A23A1C60}"/>
                </a:ext>
              </a:extLst>
            </p:cNvPr>
            <p:cNvSpPr txBox="1"/>
            <p:nvPr/>
          </p:nvSpPr>
          <p:spPr>
            <a:xfrm>
              <a:off x="3757534" y="3826991"/>
              <a:ext cx="2128643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PT" sz="2000" b="1" dirty="0">
                  <a:solidFill>
                    <a:schemeClr val="bg1"/>
                  </a:solidFill>
                  <a:highlight>
                    <a:srgbClr val="000000"/>
                  </a:highlight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DE FORMA COLABORATIVA</a:t>
              </a:r>
              <a:endParaRPr lang="pt-PT" sz="2500" b="1" i="0" u="none" strike="noStrike" cap="none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77AB35-3671-1F41-BD9B-FF7C0C0A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720" y="2129580"/>
              <a:ext cx="2504269" cy="144804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0040782-01A7-FD47-997C-A2A76E4CDBAD}"/>
              </a:ext>
            </a:extLst>
          </p:cNvPr>
          <p:cNvGrpSpPr/>
          <p:nvPr/>
        </p:nvGrpSpPr>
        <p:grpSpPr>
          <a:xfrm>
            <a:off x="652085" y="1842889"/>
            <a:ext cx="2097869" cy="2820728"/>
            <a:chOff x="1046427" y="1872385"/>
            <a:chExt cx="2097869" cy="2820728"/>
          </a:xfrm>
        </p:grpSpPr>
        <p:sp>
          <p:nvSpPr>
            <p:cNvPr id="7" name="Google Shape;56;p6">
              <a:extLst>
                <a:ext uri="{FF2B5EF4-FFF2-40B4-BE49-F238E27FC236}">
                  <a16:creationId xmlns:a16="http://schemas.microsoft.com/office/drawing/2014/main" id="{DA7A72D9-7912-A148-845D-492D6DA1F1F1}"/>
                </a:ext>
              </a:extLst>
            </p:cNvPr>
            <p:cNvSpPr txBox="1"/>
            <p:nvPr/>
          </p:nvSpPr>
          <p:spPr>
            <a:xfrm>
              <a:off x="1141695" y="3848613"/>
              <a:ext cx="1907331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PT" sz="2000" b="1" i="0" u="none" strike="noStrike" cap="none" dirty="0">
                  <a:solidFill>
                    <a:schemeClr val="bg1"/>
                  </a:solidFill>
                  <a:highlight>
                    <a:srgbClr val="000000"/>
                  </a:highlight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APRENDERMOS JUNTOS</a:t>
              </a:r>
              <a:endParaRPr lang="pt-PT" sz="2500" b="1" i="0" u="none" strike="noStrike" cap="none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78BCAF-28B7-D344-9A1C-4BE2B1DBD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2907"/>
            <a:stretch/>
          </p:blipFill>
          <p:spPr>
            <a:xfrm>
              <a:off x="1046427" y="1872385"/>
              <a:ext cx="2097869" cy="196243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1D9408-AC36-A941-ADF7-CE17AEC54321}"/>
              </a:ext>
            </a:extLst>
          </p:cNvPr>
          <p:cNvGrpSpPr/>
          <p:nvPr/>
        </p:nvGrpSpPr>
        <p:grpSpPr>
          <a:xfrm>
            <a:off x="6328300" y="1948587"/>
            <a:ext cx="2549691" cy="2730737"/>
            <a:chOff x="6328300" y="1948587"/>
            <a:chExt cx="2549691" cy="2730737"/>
          </a:xfrm>
        </p:grpSpPr>
        <p:sp>
          <p:nvSpPr>
            <p:cNvPr id="14" name="Google Shape;56;p6">
              <a:extLst>
                <a:ext uri="{FF2B5EF4-FFF2-40B4-BE49-F238E27FC236}">
                  <a16:creationId xmlns:a16="http://schemas.microsoft.com/office/drawing/2014/main" id="{35F21025-E578-674B-A65E-65D8D31F1429}"/>
                </a:ext>
              </a:extLst>
            </p:cNvPr>
            <p:cNvSpPr txBox="1"/>
            <p:nvPr/>
          </p:nvSpPr>
          <p:spPr>
            <a:xfrm>
              <a:off x="6437158" y="3834824"/>
              <a:ext cx="2128643" cy="8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PT" sz="2000" b="1" dirty="0">
                  <a:solidFill>
                    <a:schemeClr val="bg1"/>
                  </a:solidFill>
                  <a:highlight>
                    <a:srgbClr val="000000"/>
                  </a:highlight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DIGITAL, MAS HUMANIZADO</a:t>
              </a:r>
              <a:endParaRPr lang="pt-PT" sz="2500" b="1" i="0" u="none" strike="noStrike" cap="none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CC3ADD9-EEDB-9641-8E54-66078E72A109}"/>
                </a:ext>
              </a:extLst>
            </p:cNvPr>
            <p:cNvGrpSpPr/>
            <p:nvPr/>
          </p:nvGrpSpPr>
          <p:grpSpPr>
            <a:xfrm>
              <a:off x="6328300" y="1948587"/>
              <a:ext cx="2549691" cy="1621930"/>
              <a:chOff x="6476485" y="1872385"/>
              <a:chExt cx="2549691" cy="162193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C0AA772-1F6C-AC47-BCC2-EA07A7413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6485" y="2056905"/>
                <a:ext cx="2549691" cy="1437410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EB47D4D-EF7A-2847-9A1C-491CC90053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2243" y="1872385"/>
                <a:ext cx="519014" cy="519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994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Estruturas de controle - Repetição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20</a:t>
            </a:fld>
            <a:endParaRPr lang="pt-PT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6435168-0604-4A32-A024-1A3964E04A96}"/>
              </a:ext>
            </a:extLst>
          </p:cNvPr>
          <p:cNvSpPr/>
          <p:nvPr/>
        </p:nvSpPr>
        <p:spPr>
          <a:xfrm>
            <a:off x="518611" y="1529541"/>
            <a:ext cx="4053389" cy="1188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( valor != 0 )</a:t>
            </a:r>
          </a:p>
          <a:p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   ...</a:t>
            </a:r>
          </a:p>
          <a:p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6A7467A-C8C4-4F20-B7D4-663F5E71E008}"/>
              </a:ext>
            </a:extLst>
          </p:cNvPr>
          <p:cNvSpPr/>
          <p:nvPr/>
        </p:nvSpPr>
        <p:spPr>
          <a:xfrm>
            <a:off x="518611" y="3070166"/>
            <a:ext cx="4053389" cy="118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do</a:t>
            </a:r>
          </a:p>
          <a:p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   ...</a:t>
            </a:r>
          </a:p>
          <a:p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pt-P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pt-PT" sz="1600" dirty="0">
                <a:latin typeface="Calibri" panose="020F0502020204030204" pitchFamily="34" charset="0"/>
                <a:cs typeface="Calibri" panose="020F0502020204030204" pitchFamily="34" charset="0"/>
              </a:rPr>
              <a:t> ( valor != 0 )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C11ADAD-59C0-4230-8C69-1108EE4CAC0E}"/>
              </a:ext>
            </a:extLst>
          </p:cNvPr>
          <p:cNvSpPr/>
          <p:nvPr/>
        </p:nvSpPr>
        <p:spPr>
          <a:xfrm>
            <a:off x="4957607" y="1529541"/>
            <a:ext cx="4053389" cy="11887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for ( int i = 0 ; i &lt; 10 ; i++ )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    ...</a:t>
            </a:r>
          </a:p>
          <a:p>
            <a:r>
              <a:rPr lang="nn-NO" sz="16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P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DB14178-2791-45D4-9320-DA2CB8B41A37}"/>
              </a:ext>
            </a:extLst>
          </p:cNvPr>
          <p:cNvSpPr/>
          <p:nvPr/>
        </p:nvSpPr>
        <p:spPr>
          <a:xfrm>
            <a:off x="4957606" y="3070166"/>
            <a:ext cx="4053389" cy="11887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String[] nomes = { "Altrano", "Beltrano", "Celtrano", "Deltrano" };</a:t>
            </a:r>
          </a:p>
          <a:p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for( String s : nomes )</a:t>
            </a:r>
          </a:p>
          <a:p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   ...</a:t>
            </a:r>
          </a:p>
          <a:p>
            <a:r>
              <a:rPr 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PT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55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21</a:t>
            </a:fld>
            <a:endParaRPr lang="pt-PT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6435168-0604-4A32-A024-1A3964E04A96}"/>
              </a:ext>
            </a:extLst>
          </p:cNvPr>
          <p:cNvSpPr/>
          <p:nvPr/>
        </p:nvSpPr>
        <p:spPr>
          <a:xfrm>
            <a:off x="518611" y="1529541"/>
            <a:ext cx="4053389" cy="1479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if(x &gt; y){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a();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else{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b();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C11ADAD-59C0-4230-8C69-1108EE4CAC0E}"/>
              </a:ext>
            </a:extLst>
          </p:cNvPr>
          <p:cNvSpPr/>
          <p:nvPr/>
        </p:nvSpPr>
        <p:spPr>
          <a:xfrm>
            <a:off x="4957607" y="1529540"/>
            <a:ext cx="4053389" cy="2921087"/>
          </a:xfrm>
          <a:prstGeom prst="roundRect">
            <a:avLst>
              <a:gd name="adj" fmla="val 1040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int x = 9;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switch( x ){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case 1:{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  a();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  break;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}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case 2: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  b();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  break;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case 3: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case 4: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  d();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  break;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default: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  e();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PT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DB14178-2791-45D4-9320-DA2CB8B41A37}"/>
              </a:ext>
            </a:extLst>
          </p:cNvPr>
          <p:cNvSpPr/>
          <p:nvPr/>
        </p:nvSpPr>
        <p:spPr>
          <a:xfrm>
            <a:off x="518610" y="3261908"/>
            <a:ext cx="4053389" cy="11887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isXGreaterThanY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= x &gt; y ? true : false;</a:t>
            </a:r>
            <a:endParaRPr lang="pt-PT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40;p18">
            <a:extLst>
              <a:ext uri="{FF2B5EF4-FFF2-40B4-BE49-F238E27FC236}">
                <a16:creationId xmlns:a16="http://schemas.microsoft.com/office/drawing/2014/main" id="{07C757FD-676D-4F0D-9DF9-988C6F1C7EA0}"/>
              </a:ext>
            </a:extLst>
          </p:cNvPr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Estruturas de controle - Condicional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362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327594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Classes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22</a:t>
            </a:fld>
            <a:endParaRPr lang="pt-PT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583BE0AF-8B78-3949-AFFC-BDAB0CE0C541}"/>
              </a:ext>
            </a:extLst>
          </p:cNvPr>
          <p:cNvSpPr txBox="1"/>
          <p:nvPr/>
        </p:nvSpPr>
        <p:spPr>
          <a:xfrm>
            <a:off x="264129" y="1172094"/>
            <a:ext cx="3981797" cy="38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// Variáveis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customerName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customerAmountDue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// Construtores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customerName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customerAmountDue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  <a:b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   …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}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// Métodos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getAmountDue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) {…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}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39;p18">
            <a:extLst>
              <a:ext uri="{FF2B5EF4-FFF2-40B4-BE49-F238E27FC236}">
                <a16:creationId xmlns:a16="http://schemas.microsoft.com/office/drawing/2014/main" id="{34F96E6E-8EC7-44A4-A821-B43E60104A23}"/>
              </a:ext>
            </a:extLst>
          </p:cNvPr>
          <p:cNvSpPr txBox="1"/>
          <p:nvPr/>
        </p:nvSpPr>
        <p:spPr>
          <a:xfrm>
            <a:off x="5253642" y="1172094"/>
            <a:ext cx="3890358" cy="3798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Normalmente inclui: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Modificador de acesso: </a:t>
            </a:r>
            <a:r>
              <a:rPr lang="pt-PT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4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pt-PT" sz="14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protected</a:t>
            </a:r>
            <a:endParaRPr lang="pt-PT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A palavra-chave </a:t>
            </a:r>
            <a:r>
              <a:rPr lang="pt-PT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endParaRPr lang="pt-PT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Construtores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Variáveis de instâncias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Métodos das instâncias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Variáveis da classe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Métodos da classe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” e “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super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Extends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 -&gt; Herança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 -&gt; Interface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endParaRPr lang="pt-B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Herança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23</a:t>
            </a:fld>
            <a:endParaRPr lang="pt-PT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583BE0AF-8B78-3949-AFFC-BDAB0CE0C541}"/>
              </a:ext>
            </a:extLst>
          </p:cNvPr>
          <p:cNvSpPr txBox="1"/>
          <p:nvPr/>
        </p:nvSpPr>
        <p:spPr>
          <a:xfrm>
            <a:off x="264129" y="1172094"/>
            <a:ext cx="3981797" cy="38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extends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// Variáveis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customerAmountDue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// Construtores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customerName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customerAmountDue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super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b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   …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}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@Override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getAmountDue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) {…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}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39;p18">
            <a:extLst>
              <a:ext uri="{FF2B5EF4-FFF2-40B4-BE49-F238E27FC236}">
                <a16:creationId xmlns:a16="http://schemas.microsoft.com/office/drawing/2014/main" id="{34F96E6E-8EC7-44A4-A821-B43E60104A23}"/>
              </a:ext>
            </a:extLst>
          </p:cNvPr>
          <p:cNvSpPr txBox="1"/>
          <p:nvPr/>
        </p:nvSpPr>
        <p:spPr>
          <a:xfrm>
            <a:off x="5253642" y="1172094"/>
            <a:ext cx="3890358" cy="307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Extends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-&gt; Herança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Todos os atributos e métodos não-privados de 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 serão herdados por 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 Em Java não existe herança múltipla. Assim, uma classe pode herdar apenas de outra.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endParaRPr lang="pt-B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4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dirty="0">
                <a:sym typeface="Century Gothic"/>
              </a:rPr>
              <a:t>Interfaces</a:t>
            </a:r>
            <a:endParaRPr lang="pt-PT" dirty="0"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24</a:t>
            </a:fld>
            <a:endParaRPr lang="pt-PT"/>
          </a:p>
        </p:txBody>
      </p:sp>
      <p:sp>
        <p:nvSpPr>
          <p:cNvPr id="4" name="Google Shape;39;p18">
            <a:extLst>
              <a:ext uri="{FF2B5EF4-FFF2-40B4-BE49-F238E27FC236}">
                <a16:creationId xmlns:a16="http://schemas.microsoft.com/office/drawing/2014/main" id="{D1E1BC5C-60C1-42D1-94D2-65C8CF3A3A91}"/>
              </a:ext>
            </a:extLst>
          </p:cNvPr>
          <p:cNvSpPr txBox="1"/>
          <p:nvPr/>
        </p:nvSpPr>
        <p:spPr>
          <a:xfrm>
            <a:off x="264129" y="1172094"/>
            <a:ext cx="3981797" cy="388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interface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IProduto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double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calculaFrete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pt-P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Televisao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IProduto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Serializable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double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peso;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@Override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double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calculaFrete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//código para cálculo do frete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}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    ...</a:t>
            </a: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E8998045-926E-4725-94B3-047CE03FF5F8}"/>
              </a:ext>
            </a:extLst>
          </p:cNvPr>
          <p:cNvSpPr txBox="1"/>
          <p:nvPr/>
        </p:nvSpPr>
        <p:spPr>
          <a:xfrm>
            <a:off x="5072297" y="1151232"/>
            <a:ext cx="4081549" cy="354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-&gt; Interfaces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Ao utilizar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a classe passa a ser obrigada a implementar os métodos da interface.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 Podemos implementar várias interfaces. Para isso, basta separá-las por vírgula.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Suporta implementação de métodos estáticos. 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endParaRPr lang="pt-B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5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dirty="0" err="1">
                <a:sym typeface="Century Gothic"/>
              </a:rPr>
              <a:t>Collections</a:t>
            </a:r>
            <a:r>
              <a:rPr lang="pt-BR" dirty="0">
                <a:sym typeface="Century Gothic"/>
              </a:rPr>
              <a:t> </a:t>
            </a:r>
            <a:endParaRPr lang="pt-PT" dirty="0"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25</a:t>
            </a:fld>
            <a:endParaRPr lang="pt-PT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E8998045-926E-4725-94B3-047CE03FF5F8}"/>
              </a:ext>
            </a:extLst>
          </p:cNvPr>
          <p:cNvSpPr txBox="1"/>
          <p:nvPr/>
        </p:nvSpPr>
        <p:spPr>
          <a:xfrm>
            <a:off x="5072297" y="1151232"/>
            <a:ext cx="4081549" cy="354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1950" indent="-285750">
              <a:lnSpc>
                <a:spcPct val="150000"/>
              </a:lnSpc>
              <a:buClr>
                <a:srgbClr val="0D1A25"/>
              </a:buClr>
              <a:buSzPts val="2400"/>
              <a:buFont typeface="Arial" panose="020B0604020202020204" pitchFamily="34" charset="0"/>
              <a:buChar char="•"/>
              <a:defRPr sz="1600">
                <a:solidFill>
                  <a:srgbClr val="18181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defRPr>
            </a:lvl1pPr>
          </a:lstStyle>
          <a:p>
            <a:r>
              <a:rPr lang="pt-PT" dirty="0" err="1"/>
              <a:t>Collection</a:t>
            </a:r>
            <a:r>
              <a:rPr lang="pt-PT" dirty="0"/>
              <a:t>: Não existe implementação direta. Op. Básicas: como adicionar, remover, esvaziar, etc.;</a:t>
            </a:r>
          </a:p>
          <a:p>
            <a:r>
              <a:rPr lang="pt-PT" dirty="0"/>
              <a:t>Set: Não permite elementos duplicados. Não ordenada (exceto por </a:t>
            </a:r>
            <a:r>
              <a:rPr lang="pt-PT" dirty="0" err="1"/>
              <a:t>SortedSet</a:t>
            </a:r>
            <a:r>
              <a:rPr lang="pt-PT" dirty="0"/>
              <a:t>);</a:t>
            </a:r>
          </a:p>
          <a:p>
            <a:r>
              <a:rPr lang="pt-PT" dirty="0" err="1"/>
              <a:t>List</a:t>
            </a:r>
            <a:r>
              <a:rPr lang="pt-PT" dirty="0"/>
              <a:t>: Ordenada, podendo conter elementos duplicados.</a:t>
            </a:r>
          </a:p>
          <a:p>
            <a:r>
              <a:rPr lang="pt-PT" dirty="0" err="1"/>
              <a:t>Queue</a:t>
            </a:r>
            <a:r>
              <a:rPr lang="pt-PT" dirty="0"/>
              <a:t> – Lista de prioridades. Ordem definida pela implementação de </a:t>
            </a:r>
            <a:r>
              <a:rPr lang="pt-PT" dirty="0" err="1"/>
              <a:t>Comparable</a:t>
            </a:r>
            <a:r>
              <a:rPr lang="pt-PT" dirty="0"/>
              <a:t> ou </a:t>
            </a:r>
            <a:r>
              <a:rPr lang="pt-PT" dirty="0" err="1"/>
              <a:t>Comparator</a:t>
            </a:r>
            <a:r>
              <a:rPr lang="pt-PT" dirty="0"/>
              <a:t>. Comummente usado para criar filas e pilhas;</a:t>
            </a:r>
          </a:p>
          <a:p>
            <a:endParaRPr lang="pt-BR" dirty="0"/>
          </a:p>
        </p:txBody>
      </p:sp>
      <p:pic>
        <p:nvPicPr>
          <p:cNvPr id="1026" name="Picture 2" descr="A hierarquia de interfaces e classes">
            <a:extLst>
              <a:ext uri="{FF2B5EF4-FFF2-40B4-BE49-F238E27FC236}">
                <a16:creationId xmlns:a16="http://schemas.microsoft.com/office/drawing/2014/main" id="{98612CE1-77DB-454E-A83E-929765F21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7" y="1466850"/>
            <a:ext cx="46196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80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dirty="0" err="1">
                <a:sym typeface="Century Gothic"/>
              </a:rPr>
              <a:t>Collections</a:t>
            </a:r>
            <a:r>
              <a:rPr lang="pt-BR" dirty="0">
                <a:sym typeface="Century Gothic"/>
              </a:rPr>
              <a:t> - Maps </a:t>
            </a:r>
            <a:endParaRPr lang="pt-PT" dirty="0"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26</a:t>
            </a:fld>
            <a:endParaRPr lang="pt-PT"/>
          </a:p>
        </p:txBody>
      </p:sp>
      <p:sp>
        <p:nvSpPr>
          <p:cNvPr id="5" name="Google Shape;39;p18">
            <a:extLst>
              <a:ext uri="{FF2B5EF4-FFF2-40B4-BE49-F238E27FC236}">
                <a16:creationId xmlns:a16="http://schemas.microsoft.com/office/drawing/2014/main" id="{E8998045-926E-4725-94B3-047CE03FF5F8}"/>
              </a:ext>
            </a:extLst>
          </p:cNvPr>
          <p:cNvSpPr txBox="1"/>
          <p:nvPr/>
        </p:nvSpPr>
        <p:spPr>
          <a:xfrm>
            <a:off x="5072297" y="1151232"/>
            <a:ext cx="4081549" cy="354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1950" indent="-285750">
              <a:lnSpc>
                <a:spcPct val="150000"/>
              </a:lnSpc>
              <a:buClr>
                <a:srgbClr val="0D1A25"/>
              </a:buClr>
              <a:buSzPts val="2400"/>
              <a:buFont typeface="Arial" panose="020B0604020202020204" pitchFamily="34" charset="0"/>
              <a:buChar char="•"/>
              <a:defRPr sz="1600">
                <a:solidFill>
                  <a:srgbClr val="18181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defRPr>
            </a:lvl1pPr>
          </a:lstStyle>
          <a:p>
            <a:r>
              <a:rPr lang="pt-PT" dirty="0" err="1"/>
              <a:t>Map</a:t>
            </a:r>
            <a:r>
              <a:rPr lang="pt-PT" dirty="0"/>
              <a:t>: “</a:t>
            </a:r>
            <a:r>
              <a:rPr lang="pt-PT" dirty="0" err="1"/>
              <a:t>Bi-dimensional</a:t>
            </a:r>
            <a:r>
              <a:rPr lang="pt-PT" dirty="0"/>
              <a:t>”. Mapeamento chaves-&gt;valores. </a:t>
            </a:r>
          </a:p>
          <a:p>
            <a:r>
              <a:rPr lang="pt-PT" dirty="0"/>
              <a:t>Cada elemento tem na verdade dois objetos: uma chave e um valor. </a:t>
            </a:r>
          </a:p>
          <a:p>
            <a:r>
              <a:rPr lang="pt-PT" dirty="0"/>
              <a:t>Valores podem ser duplicados, mas chaves não. </a:t>
            </a:r>
            <a:endParaRPr lang="pt-BR" dirty="0"/>
          </a:p>
        </p:txBody>
      </p:sp>
      <p:pic>
        <p:nvPicPr>
          <p:cNvPr id="2050" name="Picture 2" descr="Hierarquia de mapas">
            <a:extLst>
              <a:ext uri="{FF2B5EF4-FFF2-40B4-BE49-F238E27FC236}">
                <a16:creationId xmlns:a16="http://schemas.microsoft.com/office/drawing/2014/main" id="{89FDFB9B-CA5E-4307-880B-F7FBE3974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3" y="1466850"/>
            <a:ext cx="32670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Estrutura dos </a:t>
            </a:r>
            <a:r>
              <a:rPr lang="pt-PT" sz="32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Exceptions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27</a:t>
            </a:fld>
            <a:endParaRPr lang="pt-PT"/>
          </a:p>
        </p:txBody>
      </p:sp>
      <p:pic>
        <p:nvPicPr>
          <p:cNvPr id="6148" name="Picture 4" descr="Hierarquia de herança da classe Throwable">
            <a:extLst>
              <a:ext uri="{FF2B5EF4-FFF2-40B4-BE49-F238E27FC236}">
                <a16:creationId xmlns:a16="http://schemas.microsoft.com/office/drawing/2014/main" id="{7CC3AB4D-130B-4E02-886C-D5D56EDBB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5" y="1585566"/>
            <a:ext cx="4402355" cy="2770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9;p18">
            <a:extLst>
              <a:ext uri="{FF2B5EF4-FFF2-40B4-BE49-F238E27FC236}">
                <a16:creationId xmlns:a16="http://schemas.microsoft.com/office/drawing/2014/main" id="{CE57782C-0E76-4635-8417-6E64AFB1BD3D}"/>
              </a:ext>
            </a:extLst>
          </p:cNvPr>
          <p:cNvSpPr txBox="1"/>
          <p:nvPr/>
        </p:nvSpPr>
        <p:spPr>
          <a:xfrm>
            <a:off x="4892806" y="1585566"/>
            <a:ext cx="4081549" cy="315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b="1" dirty="0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: situações em que a aplicação não deve tentar tratar. Ex. Error da JVM</a:t>
            </a:r>
          </a:p>
          <a:p>
            <a:pPr algn="l"/>
            <a:endParaRPr lang="pt-PT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t-PT" b="1" dirty="0" err="1">
                <a:latin typeface="Calibri" panose="020F0502020204030204" pitchFamily="34" charset="0"/>
                <a:cs typeface="Calibri" panose="020F0502020204030204" pitchFamily="34" charset="0"/>
              </a:rPr>
              <a:t>Exception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: situações em que a aplicação pode querer capturar e tratamento.</a:t>
            </a:r>
          </a:p>
          <a:p>
            <a:pPr algn="l"/>
            <a:endParaRPr lang="pt-PT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Checked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: Devem ser tratados pelo desenvolvedor para o programa funcionar.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Unchecked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): Erros que podem ser evitados se forem tratados e analisados pelo desenvolvedor.</a:t>
            </a:r>
          </a:p>
        </p:txBody>
      </p:sp>
    </p:spTree>
    <p:extLst>
      <p:ext uri="{BB962C8B-B14F-4D97-AF65-F5344CB8AC3E}">
        <p14:creationId xmlns:p14="http://schemas.microsoft.com/office/powerpoint/2010/main" val="19410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Tratamento de exceções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28</a:t>
            </a:fld>
            <a:endParaRPr lang="pt-PT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C0C662-37B9-4F3B-8086-381C5B5C5877}"/>
              </a:ext>
            </a:extLst>
          </p:cNvPr>
          <p:cNvSpPr/>
          <p:nvPr/>
        </p:nvSpPr>
        <p:spPr>
          <a:xfrm>
            <a:off x="352357" y="1354973"/>
            <a:ext cx="4053389" cy="2169624"/>
          </a:xfrm>
          <a:prstGeom prst="roundRect">
            <a:avLst>
              <a:gd name="adj" fmla="val 1040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try{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...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}catch (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InputMismatchException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erro1) {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...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}catch(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ArithmeticException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erro2){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...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}catch(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IOException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TimeoutException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erro3){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...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}finally{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 ...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PT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FF11145-E173-41AD-A81E-060170980C74}"/>
              </a:ext>
            </a:extLst>
          </p:cNvPr>
          <p:cNvSpPr/>
          <p:nvPr/>
        </p:nvSpPr>
        <p:spPr>
          <a:xfrm>
            <a:off x="352357" y="3635498"/>
            <a:ext cx="4053389" cy="106526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public static int calculaQuociente(int numerador, int denominador) throws ArithmeticException {</a:t>
            </a:r>
          </a:p>
          <a:p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   return numerador / denominador;</a:t>
            </a:r>
          </a:p>
          <a:p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P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0920534-BA2E-4F6A-AE84-6FE66F0EF8D1}"/>
              </a:ext>
            </a:extLst>
          </p:cNvPr>
          <p:cNvSpPr/>
          <p:nvPr/>
        </p:nvSpPr>
        <p:spPr>
          <a:xfrm>
            <a:off x="4862945" y="1354972"/>
            <a:ext cx="3928698" cy="3433159"/>
          </a:xfrm>
          <a:prstGeom prst="roundRect">
            <a:avLst>
              <a:gd name="adj" fmla="val 7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public static int calculaQuociente(int numerador, int denominador) throws ArithmeticException {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try{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...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}catch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InputMismatchException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erro1) {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...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}catch(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IOException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TimeoutException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erro3){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...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}finally{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...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…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sym typeface="Century Gothic"/>
              </a:rPr>
              <a:t>Enums</a:t>
            </a:r>
            <a:endParaRPr lang="pt-PT" sz="4000" b="1" dirty="0">
              <a:solidFill>
                <a:srgbClr val="F1C232"/>
              </a:solidFill>
              <a:highlight>
                <a:srgbClr val="000000"/>
              </a:highlight>
              <a:latin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29</a:t>
            </a:fld>
            <a:endParaRPr lang="pt-PT"/>
          </a:p>
        </p:txBody>
      </p:sp>
      <p:pic>
        <p:nvPicPr>
          <p:cNvPr id="8194" name="Picture 2" descr="Propriedades">
            <a:extLst>
              <a:ext uri="{FF2B5EF4-FFF2-40B4-BE49-F238E27FC236}">
                <a16:creationId xmlns:a16="http://schemas.microsoft.com/office/drawing/2014/main" id="{A9D391FE-9EC2-404F-845F-F7067B8BE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186"/>
            <a:ext cx="4771505" cy="26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9;p18">
            <a:extLst>
              <a:ext uri="{FF2B5EF4-FFF2-40B4-BE49-F238E27FC236}">
                <a16:creationId xmlns:a16="http://schemas.microsoft.com/office/drawing/2014/main" id="{0A3A320C-94A7-4D42-A4B6-ABDCBFF4F612}"/>
              </a:ext>
            </a:extLst>
          </p:cNvPr>
          <p:cNvSpPr txBox="1"/>
          <p:nvPr/>
        </p:nvSpPr>
        <p:spPr>
          <a:xfrm>
            <a:off x="4934369" y="571414"/>
            <a:ext cx="4081549" cy="2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None/>
              <a:defRPr sz="1600">
                <a:solidFill>
                  <a:srgbClr val="181818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Posso ter Herança?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Devo criar Setters?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Devo ter construtores públicos?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Como instancio uma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no código?</a:t>
            </a:r>
            <a:endParaRPr lang="pt-P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pt-B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8FF4517-E2FC-40DB-A155-626178331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375209"/>
              </p:ext>
            </p:extLst>
          </p:nvPr>
        </p:nvGraphicFramePr>
        <p:xfrm>
          <a:off x="4858638" y="2571750"/>
          <a:ext cx="4233009" cy="2080384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411003">
                  <a:extLst>
                    <a:ext uri="{9D8B030D-6E8A-4147-A177-3AD203B41FA5}">
                      <a16:colId xmlns:a16="http://schemas.microsoft.com/office/drawing/2014/main" val="999421518"/>
                    </a:ext>
                  </a:extLst>
                </a:gridCol>
                <a:gridCol w="1411003">
                  <a:extLst>
                    <a:ext uri="{9D8B030D-6E8A-4147-A177-3AD203B41FA5}">
                      <a16:colId xmlns:a16="http://schemas.microsoft.com/office/drawing/2014/main" val="3745479209"/>
                    </a:ext>
                  </a:extLst>
                </a:gridCol>
                <a:gridCol w="1411003">
                  <a:extLst>
                    <a:ext uri="{9D8B030D-6E8A-4147-A177-3AD203B41FA5}">
                      <a16:colId xmlns:a16="http://schemas.microsoft.com/office/drawing/2014/main" val="4190301771"/>
                    </a:ext>
                  </a:extLst>
                </a:gridCol>
              </a:tblGrid>
              <a:tr h="209656">
                <a:tc>
                  <a:txBody>
                    <a:bodyPr/>
                    <a:lstStyle/>
                    <a:p>
                      <a:r>
                        <a:rPr lang="pt-PT" sz="1000" b="1" dirty="0">
                          <a:effectLst/>
                        </a:rPr>
                        <a:t>Método</a:t>
                      </a:r>
                      <a:endParaRPr lang="pt-PT" sz="1000" dirty="0">
                        <a:effectLst/>
                      </a:endParaRPr>
                    </a:p>
                  </a:txBody>
                  <a:tcPr marL="65517" marR="65517" marT="31448" marB="31448" anchor="ctr"/>
                </a:tc>
                <a:tc>
                  <a:txBody>
                    <a:bodyPr/>
                    <a:lstStyle/>
                    <a:p>
                      <a:r>
                        <a:rPr lang="pt-PT" sz="1000" b="1" dirty="0">
                          <a:effectLst/>
                        </a:rPr>
                        <a:t>Retorno</a:t>
                      </a:r>
                      <a:endParaRPr lang="pt-PT" sz="1000" dirty="0">
                        <a:effectLst/>
                      </a:endParaRPr>
                    </a:p>
                  </a:txBody>
                  <a:tcPr marL="65517" marR="65517" marT="31448" marB="31448" anchor="ctr"/>
                </a:tc>
                <a:tc>
                  <a:txBody>
                    <a:bodyPr/>
                    <a:lstStyle/>
                    <a:p>
                      <a:r>
                        <a:rPr lang="pt-PT" sz="1000" b="1" dirty="0">
                          <a:effectLst/>
                        </a:rPr>
                        <a:t>Descrição</a:t>
                      </a:r>
                      <a:endParaRPr lang="pt-PT" sz="1000" dirty="0">
                        <a:effectLst/>
                      </a:endParaRPr>
                    </a:p>
                  </a:txBody>
                  <a:tcPr marL="65517" marR="65517" marT="31448" marB="31448" anchor="ctr"/>
                </a:tc>
                <a:extLst>
                  <a:ext uri="{0D108BD9-81ED-4DB2-BD59-A6C34878D82A}">
                    <a16:rowId xmlns:a16="http://schemas.microsoft.com/office/drawing/2014/main" val="2701735221"/>
                  </a:ext>
                </a:extLst>
              </a:tr>
              <a:tr h="503174">
                <a:tc>
                  <a:txBody>
                    <a:bodyPr/>
                    <a:lstStyle/>
                    <a:p>
                      <a:r>
                        <a:rPr lang="pt-PT" sz="1000" dirty="0" err="1">
                          <a:effectLst/>
                        </a:rPr>
                        <a:t>toString</a:t>
                      </a:r>
                      <a:r>
                        <a:rPr lang="pt-PT" sz="1000" dirty="0">
                          <a:effectLst/>
                        </a:rPr>
                        <a:t>()</a:t>
                      </a:r>
                    </a:p>
                  </a:txBody>
                  <a:tcPr marL="65517" marR="65517" marT="31448" marB="31448" anchor="ctr"/>
                </a:tc>
                <a:tc>
                  <a:txBody>
                    <a:bodyPr/>
                    <a:lstStyle/>
                    <a:p>
                      <a:r>
                        <a:rPr lang="pt-PT" sz="1000" dirty="0" err="1">
                          <a:effectLst/>
                        </a:rPr>
                        <a:t>String</a:t>
                      </a:r>
                      <a:endParaRPr lang="pt-PT" sz="1000" dirty="0">
                        <a:effectLst/>
                      </a:endParaRPr>
                    </a:p>
                  </a:txBody>
                  <a:tcPr marL="65517" marR="65517" marT="31448" marB="31448" anchor="ctr"/>
                </a:tc>
                <a:tc>
                  <a:txBody>
                    <a:bodyPr/>
                    <a:lstStyle/>
                    <a:p>
                      <a:r>
                        <a:rPr lang="pt-PT" sz="1000">
                          <a:effectLst/>
                        </a:rPr>
                        <a:t>Retorna uma String com o nome da instância (em maiúsculas).</a:t>
                      </a:r>
                    </a:p>
                  </a:txBody>
                  <a:tcPr marL="65517" marR="65517" marT="31448" marB="31448" anchor="ctr"/>
                </a:tc>
                <a:extLst>
                  <a:ext uri="{0D108BD9-81ED-4DB2-BD59-A6C34878D82A}">
                    <a16:rowId xmlns:a16="http://schemas.microsoft.com/office/drawing/2014/main" val="537096035"/>
                  </a:ext>
                </a:extLst>
              </a:tr>
              <a:tr h="503174">
                <a:tc>
                  <a:txBody>
                    <a:bodyPr/>
                    <a:lstStyle/>
                    <a:p>
                      <a:r>
                        <a:rPr lang="pt-PT" sz="1000">
                          <a:effectLst/>
                        </a:rPr>
                        <a:t>valueOf(String nome)</a:t>
                      </a:r>
                    </a:p>
                  </a:txBody>
                  <a:tcPr marL="65517" marR="65517" marT="31448" marB="31448" anchor="ctr"/>
                </a:tc>
                <a:tc>
                  <a:txBody>
                    <a:bodyPr/>
                    <a:lstStyle/>
                    <a:p>
                      <a:r>
                        <a:rPr lang="pt-PT" sz="1000" dirty="0" err="1">
                          <a:effectLst/>
                        </a:rPr>
                        <a:t>static</a:t>
                      </a:r>
                      <a:r>
                        <a:rPr lang="pt-PT" sz="1000" dirty="0">
                          <a:effectLst/>
                        </a:rPr>
                        <a:t> &lt;T </a:t>
                      </a:r>
                      <a:r>
                        <a:rPr lang="pt-PT" sz="1000" dirty="0" err="1">
                          <a:effectLst/>
                        </a:rPr>
                        <a:t>extends</a:t>
                      </a:r>
                      <a:r>
                        <a:rPr lang="pt-PT" sz="1000" dirty="0">
                          <a:effectLst/>
                        </a:rPr>
                        <a:t> </a:t>
                      </a:r>
                      <a:r>
                        <a:rPr lang="pt-PT" sz="1000" dirty="0" err="1">
                          <a:effectLst/>
                        </a:rPr>
                        <a:t>Enum</a:t>
                      </a:r>
                      <a:r>
                        <a:rPr lang="pt-PT" sz="1000" dirty="0">
                          <a:effectLst/>
                        </a:rPr>
                        <a:t>&lt;T&gt;&gt;</a:t>
                      </a:r>
                      <a:br>
                        <a:rPr lang="pt-PT" sz="1000" dirty="0">
                          <a:effectLst/>
                        </a:rPr>
                      </a:br>
                      <a:r>
                        <a:rPr lang="pt-PT" sz="1000" dirty="0">
                          <a:effectLst/>
                        </a:rPr>
                        <a:t>T</a:t>
                      </a:r>
                    </a:p>
                  </a:txBody>
                  <a:tcPr marL="65517" marR="65517" marT="31448" marB="31448" anchor="ctr"/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effectLst/>
                        </a:rPr>
                        <a:t>Retorna o objeto da classe </a:t>
                      </a:r>
                      <a:r>
                        <a:rPr lang="pt-PT" sz="1000" dirty="0" err="1">
                          <a:effectLst/>
                        </a:rPr>
                        <a:t>enum</a:t>
                      </a:r>
                      <a:r>
                        <a:rPr lang="pt-PT" sz="1000" dirty="0">
                          <a:effectLst/>
                        </a:rPr>
                        <a:t> cujo nome é a </a:t>
                      </a:r>
                      <a:r>
                        <a:rPr lang="pt-PT" sz="1000" dirty="0" err="1">
                          <a:effectLst/>
                        </a:rPr>
                        <a:t>string</a:t>
                      </a:r>
                      <a:r>
                        <a:rPr lang="pt-PT" sz="1000" dirty="0">
                          <a:effectLst/>
                        </a:rPr>
                        <a:t> do argumento.</a:t>
                      </a:r>
                    </a:p>
                  </a:txBody>
                  <a:tcPr marL="65517" marR="65517" marT="31448" marB="31448" anchor="ctr"/>
                </a:tc>
                <a:extLst>
                  <a:ext uri="{0D108BD9-81ED-4DB2-BD59-A6C34878D82A}">
                    <a16:rowId xmlns:a16="http://schemas.microsoft.com/office/drawing/2014/main" val="3248704360"/>
                  </a:ext>
                </a:extLst>
              </a:tr>
              <a:tr h="356415">
                <a:tc>
                  <a:txBody>
                    <a:bodyPr/>
                    <a:lstStyle/>
                    <a:p>
                      <a:r>
                        <a:rPr lang="pt-PT" sz="1000">
                          <a:effectLst/>
                        </a:rPr>
                        <a:t>ordinal()</a:t>
                      </a:r>
                    </a:p>
                  </a:txBody>
                  <a:tcPr marL="65517" marR="65517" marT="31448" marB="31448" anchor="ctr"/>
                </a:tc>
                <a:tc>
                  <a:txBody>
                    <a:bodyPr/>
                    <a:lstStyle/>
                    <a:p>
                      <a:r>
                        <a:rPr lang="pt-PT" sz="1000">
                          <a:effectLst/>
                        </a:rPr>
                        <a:t>int</a:t>
                      </a:r>
                    </a:p>
                  </a:txBody>
                  <a:tcPr marL="65517" marR="65517" marT="31448" marB="31448" anchor="ctr"/>
                </a:tc>
                <a:tc>
                  <a:txBody>
                    <a:bodyPr/>
                    <a:lstStyle/>
                    <a:p>
                      <a:r>
                        <a:rPr lang="pt-PT" sz="1000" dirty="0">
                          <a:effectLst/>
                        </a:rPr>
                        <a:t>Retorna o número de ordem do objeto na enumeração.</a:t>
                      </a:r>
                    </a:p>
                  </a:txBody>
                  <a:tcPr marL="65517" marR="65517" marT="31448" marB="31448" anchor="ctr"/>
                </a:tc>
                <a:extLst>
                  <a:ext uri="{0D108BD9-81ED-4DB2-BD59-A6C34878D82A}">
                    <a16:rowId xmlns:a16="http://schemas.microsoft.com/office/drawing/2014/main" val="3573050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4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/>
          <p:nvPr/>
        </p:nvSpPr>
        <p:spPr>
          <a:xfrm>
            <a:off x="477080" y="1481049"/>
            <a:ext cx="5991000" cy="183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lvl="0" indent="-28575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: Linguagens hibridas</a:t>
            </a:r>
            <a:endParaRPr lang="pt-PT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lvl="0" indent="-28575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Java – Linguagem</a:t>
            </a:r>
          </a:p>
          <a:p>
            <a:pPr marL="361950" lvl="0" indent="-285750">
              <a:lnSpc>
                <a:spcPct val="150000"/>
              </a:lnSpc>
              <a:buClr>
                <a:srgbClr val="0D1A25"/>
              </a:buClr>
              <a:buSzPts val="2400"/>
              <a:buFont typeface="Calibri"/>
              <a:buChar char="•"/>
            </a:pPr>
            <a:r>
              <a:rPr lang="pt-PT" sz="2000" dirty="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Java – </a:t>
            </a:r>
            <a:r>
              <a:rPr lang="pt-PT" sz="2000" dirty="0" err="1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lang="pt-PT" sz="2000" dirty="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8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i="0" u="none" strike="noStrike" cap="none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Pauta</a:t>
            </a:r>
            <a:endParaRPr lang="pt-PT" sz="40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</a:t>
            </a:fld>
            <a:endParaRPr lang="pt-PT" dirty="0"/>
          </a:p>
        </p:txBody>
      </p:sp>
      <p:sp>
        <p:nvSpPr>
          <p:cNvPr id="5" name="Google Shape;40;p18">
            <a:extLst>
              <a:ext uri="{FF2B5EF4-FFF2-40B4-BE49-F238E27FC236}">
                <a16:creationId xmlns:a16="http://schemas.microsoft.com/office/drawing/2014/main" id="{83A3FF03-95DA-2547-85F8-A36451F8CEC6}"/>
              </a:ext>
            </a:extLst>
          </p:cNvPr>
          <p:cNvSpPr txBox="1"/>
          <p:nvPr/>
        </p:nvSpPr>
        <p:spPr>
          <a:xfrm>
            <a:off x="540776" y="4384887"/>
            <a:ext cx="7905134" cy="70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2000" b="1" i="0" u="none" strike="noStrike" cap="none" dirty="0">
                <a:solidFill>
                  <a:schemeClr val="tx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Encontro #2: 4 horas (2 + 2)</a:t>
            </a:r>
            <a:endParaRPr lang="pt-PT" sz="2000" b="0" i="0" u="none" strike="noStrike" cap="none" dirty="0">
              <a:solidFill>
                <a:schemeClr val="tx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@</a:t>
            </a:r>
            <a:r>
              <a:rPr lang="pt-PT" sz="40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sym typeface="Century Gothic"/>
              </a:rPr>
              <a:t>Annotations</a:t>
            </a:r>
            <a:endParaRPr lang="pt-PT" sz="4000" b="1" dirty="0">
              <a:solidFill>
                <a:srgbClr val="F1C232"/>
              </a:solidFill>
              <a:highlight>
                <a:srgbClr val="000000"/>
              </a:highlight>
              <a:latin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30</a:t>
            </a:fld>
            <a:endParaRPr lang="pt-PT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8D73F27-63E1-4A1C-871A-085C2D96A4E3}"/>
              </a:ext>
            </a:extLst>
          </p:cNvPr>
          <p:cNvSpPr/>
          <p:nvPr/>
        </p:nvSpPr>
        <p:spPr>
          <a:xfrm>
            <a:off x="518611" y="1380606"/>
            <a:ext cx="4119891" cy="12936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Anotações são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metadados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. Ela agregam informações sobre o próprio código: Classes,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Metodos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, Atributos, etc. Permitindo que sejam recuperados, identificados, incrementados, entendidos ou mesmo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mesmo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tenham seu comportamento modificado.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DD0EB29-668E-462B-9F30-7AA5343E5489}"/>
              </a:ext>
            </a:extLst>
          </p:cNvPr>
          <p:cNvSpPr/>
          <p:nvPr/>
        </p:nvSpPr>
        <p:spPr>
          <a:xfrm>
            <a:off x="4771954" y="1711305"/>
            <a:ext cx="4313857" cy="2243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@Entity @Getter @Setter @NoArgsConstructor</a:t>
            </a:r>
          </a:p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implements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Serializable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@Id Long id;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       this.name =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DFB5DC-AA6B-4DBB-B5AC-011F112F290C}"/>
              </a:ext>
            </a:extLst>
          </p:cNvPr>
          <p:cNvSpPr/>
          <p:nvPr/>
        </p:nvSpPr>
        <p:spPr>
          <a:xfrm>
            <a:off x="551861" y="2919926"/>
            <a:ext cx="4053389" cy="1293672"/>
          </a:xfrm>
          <a:prstGeom prst="roundRect">
            <a:avLst>
              <a:gd name="adj" fmla="val 1040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@Retention(RetentionPolicy.RUNTIME)</a:t>
            </a:r>
          </a:p>
          <a:p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@Target(ElementType.FIELD)</a:t>
            </a:r>
          </a:p>
          <a:p>
            <a:r>
              <a:rPr lang="pt-P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 @interface </a:t>
            </a:r>
            <a:r>
              <a:rPr lang="pt-P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IdadeMinima</a:t>
            </a: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pt-P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 valor();</a:t>
            </a:r>
          </a:p>
          <a:p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42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31</a:t>
            </a:fld>
            <a:endParaRPr lang="pt-PT" dirty="0"/>
          </a:p>
        </p:txBody>
      </p:sp>
      <p:pic>
        <p:nvPicPr>
          <p:cNvPr id="15" name="Google Shape;6;p24">
            <a:extLst>
              <a:ext uri="{FF2B5EF4-FFF2-40B4-BE49-F238E27FC236}">
                <a16:creationId xmlns:a16="http://schemas.microsoft.com/office/drawing/2014/main" id="{32FD6FFA-761F-0942-9DBF-F25881B748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8900" y="4679327"/>
            <a:ext cx="421175" cy="4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79F95-D7D2-9C44-A6F2-562B6AE1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425" y="42998"/>
            <a:ext cx="1136650" cy="444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F6A086-FCA5-AD4D-9FCC-F2B1569CC378}"/>
              </a:ext>
            </a:extLst>
          </p:cNvPr>
          <p:cNvSpPr/>
          <p:nvPr/>
        </p:nvSpPr>
        <p:spPr>
          <a:xfrm>
            <a:off x="1278193" y="3567880"/>
            <a:ext cx="2104103" cy="137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15 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E67213-8AFB-0540-A4F8-437979E80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61" t="14911" r="11294" b="16463"/>
          <a:stretch/>
        </p:blipFill>
        <p:spPr>
          <a:xfrm>
            <a:off x="578269" y="216941"/>
            <a:ext cx="3739926" cy="35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3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4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– </a:t>
            </a:r>
            <a:r>
              <a:rPr lang="pt-PT" sz="4400" b="1" i="0" u="none" strike="noStrike" cap="none" dirty="0" err="1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Frameworks</a:t>
            </a:r>
            <a:r>
              <a:rPr lang="pt-PT" sz="44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br>
              <a:rPr lang="pt-PT" sz="44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pt-PT" sz="4400" b="1" i="0" u="none" strike="noStrike" cap="none" dirty="0" err="1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Libraries</a:t>
            </a:r>
            <a:r>
              <a:rPr lang="pt-PT" sz="44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pt-PT" sz="4400" b="1" i="0" u="none" strike="noStrike" cap="none" dirty="0" err="1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tools</a:t>
            </a:r>
            <a:endParaRPr lang="pt-PT" sz="4400" b="1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782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33</a:t>
            </a:fld>
            <a:endParaRPr lang="pt-PT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48E2C15-7921-4F6E-88DF-A5F339DA04C9}"/>
              </a:ext>
            </a:extLst>
          </p:cNvPr>
          <p:cNvGrpSpPr/>
          <p:nvPr/>
        </p:nvGrpSpPr>
        <p:grpSpPr>
          <a:xfrm>
            <a:off x="197794" y="57698"/>
            <a:ext cx="4524936" cy="4755768"/>
            <a:chOff x="2252382" y="322730"/>
            <a:chExt cx="3600450" cy="3784121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1DD4481-6F29-4C72-BC9A-3549D0C059BB}"/>
                </a:ext>
              </a:extLst>
            </p:cNvPr>
            <p:cNvSpPr txBox="1"/>
            <p:nvPr/>
          </p:nvSpPr>
          <p:spPr>
            <a:xfrm>
              <a:off x="2252383" y="3923180"/>
              <a:ext cx="3600449" cy="183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  <a:r>
                <a:rPr lang="pt-BR" sz="9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pt-PT" sz="9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https://abcreporter.com.br/2017/03/01/editorial-a-roda/</a:t>
              </a:r>
              <a:endParaRPr lang="pt-PT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6" name="Picture 2" descr="Editorial - A roda... - ABC Repórter">
              <a:extLst>
                <a:ext uri="{FF2B5EF4-FFF2-40B4-BE49-F238E27FC236}">
                  <a16:creationId xmlns:a16="http://schemas.microsoft.com/office/drawing/2014/main" id="{6EE14D39-00C6-4D29-AB54-2ADC98144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382" y="322730"/>
              <a:ext cx="3600450" cy="360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57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Alguns exemplos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34</a:t>
            </a:fld>
            <a:endParaRPr lang="pt-PT"/>
          </a:p>
        </p:txBody>
      </p:sp>
      <p:pic>
        <p:nvPicPr>
          <p:cNvPr id="10242" name="Picture 2" descr="Project Lombok - The New Generation">
            <a:extLst>
              <a:ext uri="{FF2B5EF4-FFF2-40B4-BE49-F238E27FC236}">
                <a16:creationId xmlns:a16="http://schemas.microsoft.com/office/drawing/2014/main" id="{02C75C14-8DB7-4A0A-A96F-516CD120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29" y="1661057"/>
            <a:ext cx="1567902" cy="7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JB Full Form - javatpoint">
            <a:extLst>
              <a:ext uri="{FF2B5EF4-FFF2-40B4-BE49-F238E27FC236}">
                <a16:creationId xmlns:a16="http://schemas.microsoft.com/office/drawing/2014/main" id="{866FA12E-35C5-4F61-A1FE-3F30F5B4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22" y="1339044"/>
            <a:ext cx="689744" cy="6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1008520-8568-4A16-8007-96965763D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61" y="2614770"/>
            <a:ext cx="2623724" cy="710861"/>
          </a:xfrm>
          <a:prstGeom prst="rect">
            <a:avLst/>
          </a:prstGeom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EA3F1CA8-5EDB-4D8A-9CB8-C81FFA6B5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6" y="3953188"/>
            <a:ext cx="2257855" cy="57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Gradle - Wikipedia">
            <a:extLst>
              <a:ext uri="{FF2B5EF4-FFF2-40B4-BE49-F238E27FC236}">
                <a16:creationId xmlns:a16="http://schemas.microsoft.com/office/drawing/2014/main" id="{55CA381E-98B5-4A20-A283-FBCFFE0F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55" y="3888218"/>
            <a:ext cx="2640003" cy="92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5218D726-D789-469A-921C-AC8E5045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6" y="2971889"/>
            <a:ext cx="1911928" cy="53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upload.wikimedia.org/wikipedia/commons/thumb/a/...">
            <a:extLst>
              <a:ext uri="{FF2B5EF4-FFF2-40B4-BE49-F238E27FC236}">
                <a16:creationId xmlns:a16="http://schemas.microsoft.com/office/drawing/2014/main" id="{65633A7C-38DE-41E8-B099-0EB55987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43" y="3782139"/>
            <a:ext cx="908165" cy="4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light logo">
            <a:extLst>
              <a:ext uri="{FF2B5EF4-FFF2-40B4-BE49-F238E27FC236}">
                <a16:creationId xmlns:a16="http://schemas.microsoft.com/office/drawing/2014/main" id="{A56A4823-2242-43FD-8360-D0692B14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41" y="2092204"/>
            <a:ext cx="1240675" cy="62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Reactor · GitHub">
            <a:extLst>
              <a:ext uri="{FF2B5EF4-FFF2-40B4-BE49-F238E27FC236}">
                <a16:creationId xmlns:a16="http://schemas.microsoft.com/office/drawing/2014/main" id="{56D21494-2898-4CC6-9FCD-C556142B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189" y="2992315"/>
            <a:ext cx="559136" cy="55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Apache Spark - Wikipedia">
            <a:extLst>
              <a:ext uri="{FF2B5EF4-FFF2-40B4-BE49-F238E27FC236}">
                <a16:creationId xmlns:a16="http://schemas.microsoft.com/office/drawing/2014/main" id="{ACED9EE4-E170-4B1A-ADBB-0E8575BC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2" y="2139355"/>
            <a:ext cx="799138" cy="4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2" name="Picture 32" descr="RESTEasy · GitHub">
            <a:extLst>
              <a:ext uri="{FF2B5EF4-FFF2-40B4-BE49-F238E27FC236}">
                <a16:creationId xmlns:a16="http://schemas.microsoft.com/office/drawing/2014/main" id="{031CB186-306D-40C8-8B17-73802DB5C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76" y="3106843"/>
            <a:ext cx="828231" cy="82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2E329E9-8CE5-4BA2-8DD5-575C50D32B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7461" y="4321203"/>
            <a:ext cx="226726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Spring Framework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35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326214-E517-4758-A3D4-142512C0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11" y="1287233"/>
            <a:ext cx="2436431" cy="29821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3E73476-688A-4071-960B-E21C6A53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527" y="1287233"/>
            <a:ext cx="4668338" cy="32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8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Springboot</a:t>
            </a:r>
            <a:r>
              <a:rPr lang="pt-PT" sz="3200" b="1" dirty="0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e Spring </a:t>
            </a:r>
            <a:r>
              <a:rPr lang="pt-PT" sz="32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Initializer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782975-C5DB-436E-ACD5-DD36F5A4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997" y="1287233"/>
            <a:ext cx="3679989" cy="26530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B981673-8069-4604-9ECC-81AAC3269878}"/>
              </a:ext>
            </a:extLst>
          </p:cNvPr>
          <p:cNvSpPr/>
          <p:nvPr/>
        </p:nvSpPr>
        <p:spPr>
          <a:xfrm>
            <a:off x="352356" y="1287233"/>
            <a:ext cx="4119891" cy="16804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Características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Criação aplicativos Spring autônomos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Integração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Tomcat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Jetty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PT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Undertow</a:t>
            </a: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 diretamente.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Configuração das dependências 'iniciais' para inicio rápido.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Configuração bibliotecas Spring (e 3º) sempre que possível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Recursos prontos para produção, como métricas, verificações de integridade e configuração externa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>
                <a:latin typeface="Calibri" panose="020F0502020204030204" pitchFamily="34" charset="0"/>
                <a:cs typeface="Calibri" panose="020F0502020204030204" pitchFamily="34" charset="0"/>
              </a:rPr>
              <a:t>Sem geração de código e requisito para configuração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07B22E8-1A6C-4AE4-9898-F089C58E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60" y="4056708"/>
            <a:ext cx="3260062" cy="103000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A98716-DA55-4072-9D1B-946DEAA26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47" y="3067395"/>
            <a:ext cx="1074434" cy="1625718"/>
          </a:xfrm>
          <a:prstGeom prst="rect">
            <a:avLst/>
          </a:prstGeom>
        </p:spPr>
      </p:pic>
      <p:pic>
        <p:nvPicPr>
          <p:cNvPr id="13316" name="Picture 4" descr="Os 5 Melhores Canivetes Suíços">
            <a:extLst>
              <a:ext uri="{FF2B5EF4-FFF2-40B4-BE49-F238E27FC236}">
                <a16:creationId xmlns:a16="http://schemas.microsoft.com/office/drawing/2014/main" id="{251472BF-0F96-444A-96C9-6F79B9A7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956" y="3067395"/>
            <a:ext cx="1396282" cy="168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O rei dos canivetes suíços - MDig">
            <a:extLst>
              <a:ext uri="{FF2B5EF4-FFF2-40B4-BE49-F238E27FC236}">
                <a16:creationId xmlns:a16="http://schemas.microsoft.com/office/drawing/2014/main" id="{24DE1D08-127D-45B2-97E8-641F6BB5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62" y="3067396"/>
            <a:ext cx="1635760" cy="17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SpringData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37</a:t>
            </a:fld>
            <a:endParaRPr lang="pt-PT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029818F-EDCD-47E9-A90C-0355D6A6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3" y="2259146"/>
            <a:ext cx="3692943" cy="28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B4EFD7A-A22A-416E-AC71-3B251EC6EF4C}"/>
              </a:ext>
            </a:extLst>
          </p:cNvPr>
          <p:cNvSpPr/>
          <p:nvPr/>
        </p:nvSpPr>
        <p:spPr>
          <a:xfrm>
            <a:off x="117765" y="1327192"/>
            <a:ext cx="4556760" cy="746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SpringData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tem a proposta de unificar e facilitar o acesso a diferentes tecnologias de armazenamento de dados: Relacionais,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NoSQL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Graphs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9A43B-11A9-4E93-AF17-AFED002E0B31}"/>
              </a:ext>
            </a:extLst>
          </p:cNvPr>
          <p:cNvSpPr/>
          <p:nvPr/>
        </p:nvSpPr>
        <p:spPr>
          <a:xfrm>
            <a:off x="4917547" y="1287233"/>
            <a:ext cx="4053389" cy="11887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1200" dirty="0">
                <a:latin typeface="Calibri" panose="020F0502020204030204" pitchFamily="34" charset="0"/>
                <a:cs typeface="Calibri" panose="020F0502020204030204" pitchFamily="34" charset="0"/>
              </a:rPr>
              <a:t>No More DAO Implementations.</a:t>
            </a:r>
          </a:p>
          <a:p>
            <a:endParaRPr lang="pt-P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implementando uma das interfaces do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Repository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, já terá alguns métodos básicos CRUD (e consultas) definidos e implementados.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9489481-C458-45A9-8697-64E8DEDA0FCC}"/>
              </a:ext>
            </a:extLst>
          </p:cNvPr>
          <p:cNvSpPr/>
          <p:nvPr/>
        </p:nvSpPr>
        <p:spPr>
          <a:xfrm>
            <a:off x="4917547" y="2718493"/>
            <a:ext cx="4053389" cy="157179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apenas definindo um novo método na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Consulta JPQL usando a anotação @Query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Suporte de especificação e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Querydsl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mais avançado no Spring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Definir consultas personalizadas por meio de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Named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JPA</a:t>
            </a:r>
          </a:p>
        </p:txBody>
      </p:sp>
    </p:spTree>
    <p:extLst>
      <p:ext uri="{BB962C8B-B14F-4D97-AF65-F5344CB8AC3E}">
        <p14:creationId xmlns:p14="http://schemas.microsoft.com/office/powerpoint/2010/main" val="269716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373136" y="20651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SpringData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38</a:t>
            </a:fld>
            <a:endParaRPr lang="pt-PT" dirty="0"/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295D602D-8447-4BCA-B32F-CF9EC59F0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196484"/>
              </p:ext>
            </p:extLst>
          </p:nvPr>
        </p:nvGraphicFramePr>
        <p:xfrm>
          <a:off x="94905" y="1070404"/>
          <a:ext cx="4556760" cy="2138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1518920">
                  <a:extLst>
                    <a:ext uri="{9D8B030D-6E8A-4147-A177-3AD203B41FA5}">
                      <a16:colId xmlns:a16="http://schemas.microsoft.com/office/drawing/2014/main" val="3958088050"/>
                    </a:ext>
                  </a:extLst>
                </a:gridCol>
                <a:gridCol w="1518920">
                  <a:extLst>
                    <a:ext uri="{9D8B030D-6E8A-4147-A177-3AD203B41FA5}">
                      <a16:colId xmlns:a16="http://schemas.microsoft.com/office/drawing/2014/main" val="21448508"/>
                    </a:ext>
                  </a:extLst>
                </a:gridCol>
                <a:gridCol w="1518920">
                  <a:extLst>
                    <a:ext uri="{9D8B030D-6E8A-4147-A177-3AD203B41FA5}">
                      <a16:colId xmlns:a16="http://schemas.microsoft.com/office/drawing/2014/main" val="3678159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JPA</a:t>
                      </a:r>
                      <a:endParaRPr lang="pt-PT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MongoDB</a:t>
                      </a:r>
                      <a:endParaRPr lang="pt-PT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Neo4J</a:t>
                      </a:r>
                      <a:endParaRPr lang="pt-PT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75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@Entity</a:t>
                      </a:r>
                    </a:p>
                    <a:p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@Table(name="TUSR")</a:t>
                      </a:r>
                    </a:p>
                    <a:p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public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{</a:t>
                      </a:r>
                    </a:p>
                    <a:p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@Id</a:t>
                      </a:r>
                    </a:p>
                    <a:p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id;</a:t>
                      </a:r>
                    </a:p>
                    <a:p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@Column(name="fn")</a:t>
                      </a:r>
                    </a:p>
                    <a:p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endParaRPr lang="pt-PT" sz="1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Date </a:t>
                      </a:r>
                      <a:r>
                        <a:rPr lang="pt-PT" sz="1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lastLogin</a:t>
                      </a:r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...</a:t>
                      </a:r>
                    </a:p>
                    <a:p>
                      <a:r>
                        <a:rPr lang="pt-PT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@Document(</a:t>
                      </a:r>
                    </a:p>
                    <a:p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collection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="usr")</a:t>
                      </a:r>
                    </a:p>
                    <a:p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public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class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User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{</a:t>
                      </a:r>
                    </a:p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@Id</a:t>
                      </a:r>
                    </a:p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private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String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id;</a:t>
                      </a:r>
                    </a:p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@Field("fn")</a:t>
                      </a:r>
                    </a:p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private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String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name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;</a:t>
                      </a:r>
                    </a:p>
                    <a:p>
                      <a:endParaRPr lang="pt-PT" sz="1000" b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private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Date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lastLogin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;</a:t>
                      </a:r>
                    </a:p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...</a:t>
                      </a:r>
                    </a:p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}</a:t>
                      </a:r>
                      <a:endParaRPr lang="pt-PT" sz="10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@NodeEntity</a:t>
                      </a:r>
                    </a:p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public class User {</a:t>
                      </a:r>
                    </a:p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@GraphId</a:t>
                      </a:r>
                    </a:p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Long id;</a:t>
                      </a:r>
                    </a:p>
                    <a:p>
                      <a:endParaRPr lang="en-US" sz="1000" b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private String name;</a:t>
                      </a:r>
                    </a:p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private Date </a:t>
                      </a:r>
                      <a:r>
                        <a:rPr lang="en-US" sz="1000" b="0" u="none" strike="noStrike" cap="none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lastLogin</a:t>
                      </a:r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  ...</a:t>
                      </a:r>
                    </a:p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}</a:t>
                      </a:r>
                      <a:endParaRPr lang="pt-PT" sz="1000" b="0" i="0" u="none" strike="noStrike" cap="none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063982"/>
                  </a:ext>
                </a:extLst>
              </a:tr>
            </a:tbl>
          </a:graphicData>
        </a:graphic>
      </p:graphicFrame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E06A3A6-B1C4-4E28-9FB7-7DF712AA5932}"/>
              </a:ext>
            </a:extLst>
          </p:cNvPr>
          <p:cNvSpPr/>
          <p:nvPr/>
        </p:nvSpPr>
        <p:spPr>
          <a:xfrm>
            <a:off x="4894687" y="2386057"/>
            <a:ext cx="4053389" cy="973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public interface UserRepository extends MongoRepository&lt;User, String&gt; { </a:t>
            </a:r>
          </a:p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   @Query("{ fullName: ?0 }")</a:t>
            </a:r>
          </a:p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   List&lt;User&gt; findByTheUsersFullName(String fullName);</a:t>
            </a:r>
          </a:p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   List&lt;User&gt; findByFullNameLike(String fullName, Sort sort);</a:t>
            </a:r>
          </a:p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PT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3DD68C4-B88C-4FA1-B7A9-DC7B1F8FAEF1}"/>
              </a:ext>
            </a:extLst>
          </p:cNvPr>
          <p:cNvSpPr/>
          <p:nvPr/>
        </p:nvSpPr>
        <p:spPr>
          <a:xfrm>
            <a:off x="4894687" y="1221038"/>
            <a:ext cx="4053389" cy="8445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interface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UserRepository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extends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JpaRepository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&gt; {</a:t>
            </a:r>
          </a:p>
          <a:p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findByName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</a:p>
          <a:p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  @Query("SELECT u FROM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u WHERE u.name = '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3'")</a:t>
            </a:r>
          </a:p>
          <a:p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pt-P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findByGivenQuery</a:t>
            </a:r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pt-PT" sz="1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DF9B35C-EC29-4F98-B279-8785152B1C2C}"/>
              </a:ext>
            </a:extLst>
          </p:cNvPr>
          <p:cNvSpPr/>
          <p:nvPr/>
        </p:nvSpPr>
        <p:spPr>
          <a:xfrm>
            <a:off x="4894687" y="3674873"/>
            <a:ext cx="4053389" cy="9735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public interface UserRepository extends GraphRepository&lt;User&gt; {</a:t>
            </a:r>
          </a:p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  User findByLogin(String login); </a:t>
            </a:r>
          </a:p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  @Query("START root=node:User(login = 'root’) </a:t>
            </a:r>
          </a:p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MATCH root-[:knows]-&gt;friends RETURN friends")</a:t>
            </a:r>
          </a:p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  List&lt;User&gt; findFriendsOfRoot(); </a:t>
            </a:r>
          </a:p>
          <a:p>
            <a:r>
              <a:rPr lang="nn-NO" sz="1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pt-PT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9801FEC-E939-4C05-9C4B-FF902F911568}"/>
              </a:ext>
            </a:extLst>
          </p:cNvPr>
          <p:cNvSpPr/>
          <p:nvPr/>
        </p:nvSpPr>
        <p:spPr>
          <a:xfrm>
            <a:off x="94905" y="3674873"/>
            <a:ext cx="4477095" cy="8666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PT" sz="12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Não existe nenhuma API genérica para todos os tipos de bancos de dados, pois as diferenças estão nos fundamentos, na estrutura básica. </a:t>
            </a:r>
            <a:endParaRPr lang="pt-P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490900" y="209976"/>
            <a:ext cx="7410300" cy="95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Lombok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39</a:t>
            </a:fld>
            <a:endParaRPr lang="pt-PT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4FC9B9D-279A-4473-81C5-4393DADD79F2}"/>
              </a:ext>
            </a:extLst>
          </p:cNvPr>
          <p:cNvSpPr/>
          <p:nvPr/>
        </p:nvSpPr>
        <p:spPr>
          <a:xfrm>
            <a:off x="340375" y="1165660"/>
            <a:ext cx="3683838" cy="140609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O que é o projeto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Lombok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pt-P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Minimizar/remover de baixo valor.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Economiza tempo e esforço.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Baseado em anotação;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Aumenta a legibilidade;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BCF434A-62D0-4379-8025-9EEE6BF40958}"/>
              </a:ext>
            </a:extLst>
          </p:cNvPr>
          <p:cNvSpPr/>
          <p:nvPr/>
        </p:nvSpPr>
        <p:spPr>
          <a:xfrm>
            <a:off x="5119787" y="1121847"/>
            <a:ext cx="3683838" cy="3767865"/>
          </a:xfrm>
          <a:prstGeom prst="roundRect">
            <a:avLst>
              <a:gd name="adj" fmla="val 1034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A anotação @Getter e @Setter gera </a:t>
            </a:r>
            <a:r>
              <a:rPr lang="pt-P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getters</a:t>
            </a: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 e setters para os atributos privados em tempo de compilação.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O @Data </a:t>
            </a:r>
            <a:r>
              <a:rPr lang="pt-P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Lombok</a:t>
            </a: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 produz </a:t>
            </a:r>
            <a:r>
              <a:rPr lang="pt-P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getters</a:t>
            </a: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 e setters para cada um dos campos de classe não estáticos e um construtor de classe.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A anotação @AllArgsConstructor gera um construtor com todos os campos declarados.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A anotação @NoArgsConstructor simplesmente gera o construtor sem nenhum argumento.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A anotação @RequiredArgsConstructor gera o construtor com todos os campos obrigatórios (final) da classe.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dirty="0">
                <a:latin typeface="Calibri" panose="020F0502020204030204" pitchFamily="34" charset="0"/>
                <a:cs typeface="Calibri" panose="020F0502020204030204" pitchFamily="34" charset="0"/>
              </a:rPr>
              <a:t>A anotação @NonNull da biblioteca que pode ser usada para gerar uma verificação nula em um campo setter.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CDB7BCA-4073-47F8-90CC-0FB4344B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1" y="2806836"/>
            <a:ext cx="3042986" cy="1711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6938D4-15E4-434A-8CB7-7252DAE5430B}"/>
              </a:ext>
            </a:extLst>
          </p:cNvPr>
          <p:cNvSpPr txBox="1"/>
          <p:nvPr/>
        </p:nvSpPr>
        <p:spPr>
          <a:xfrm>
            <a:off x="596806" y="4753601"/>
            <a:ext cx="45249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9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PT" sz="9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https://medium.com/globant/getting-started-with-lombok-eede343549df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 dirty="0" err="1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Recap</a:t>
            </a: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51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Maven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40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E9B3EB-9A12-4541-9FFC-D84C9C18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50" y="1287233"/>
            <a:ext cx="2886427" cy="1984908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F6B6270-B7C1-4EDC-8EF4-BAADEB722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0" y="3648710"/>
            <a:ext cx="2840848" cy="129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DC9D38A-460A-44E4-AAA6-89819BD19BA6}"/>
              </a:ext>
            </a:extLst>
          </p:cNvPr>
          <p:cNvSpPr/>
          <p:nvPr/>
        </p:nvSpPr>
        <p:spPr>
          <a:xfrm>
            <a:off x="4874479" y="1103299"/>
            <a:ext cx="4053389" cy="175627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O processo de construção simples e bem organizado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Executa automaticamente a gestão de arquivos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Jar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e dependências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Incorporação simples de novas dependências diretamente no POM.xml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Acesso facilitado as informações essenciais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Extensível: Plug-ins escritos em linguagem de script ou Java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09E54D-7029-4E58-BEC4-7520A346EB77}"/>
              </a:ext>
            </a:extLst>
          </p:cNvPr>
          <p:cNvSpPr/>
          <p:nvPr/>
        </p:nvSpPr>
        <p:spPr>
          <a:xfrm>
            <a:off x="4874479" y="3279616"/>
            <a:ext cx="4053389" cy="1188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As vezes pode ser um pouco lento.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Java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>
                <a:latin typeface="Calibri" panose="020F0502020204030204" pitchFamily="34" charset="0"/>
                <a:cs typeface="Calibri" panose="020F0502020204030204" pitchFamily="34" charset="0"/>
              </a:rPr>
              <a:t>Descritivo em XML (pom.xml).</a:t>
            </a:r>
          </a:p>
        </p:txBody>
      </p:sp>
      <p:pic>
        <p:nvPicPr>
          <p:cNvPr id="9" name="Gráfico 8" descr="Seta: curva no sentido horário com preenchimento sólido">
            <a:extLst>
              <a:ext uri="{FF2B5EF4-FFF2-40B4-BE49-F238E27FC236}">
                <a16:creationId xmlns:a16="http://schemas.microsoft.com/office/drawing/2014/main" id="{B69CE4FB-0F1C-43B0-98E7-E1C78C632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7279" y="485222"/>
            <a:ext cx="914400" cy="914400"/>
          </a:xfrm>
          <a:prstGeom prst="rect">
            <a:avLst/>
          </a:prstGeom>
        </p:spPr>
      </p:pic>
      <p:pic>
        <p:nvPicPr>
          <p:cNvPr id="13" name="Gráfico 12" descr="Seta: curva no sentido horário com preenchimento sólido">
            <a:extLst>
              <a:ext uri="{FF2B5EF4-FFF2-40B4-BE49-F238E27FC236}">
                <a16:creationId xmlns:a16="http://schemas.microsoft.com/office/drawing/2014/main" id="{DF5BCB05-DE66-4B06-A587-8A9EC4D0F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4695138" y="42291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/>
        </p:nvSpPr>
        <p:spPr>
          <a:xfrm>
            <a:off x="540776" y="442733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3200" b="1" dirty="0" err="1">
                <a:solidFill>
                  <a:srgbClr val="F1C232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Gradle</a:t>
            </a:r>
            <a:endParaRPr lang="pt-PT" sz="3200" b="0" i="0" u="none" strike="noStrike" cap="none" dirty="0">
              <a:solidFill>
                <a:srgbClr val="F1C232"/>
              </a:solidFill>
              <a:highlight>
                <a:srgbClr val="0000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41</a:t>
            </a:fld>
            <a:endParaRPr lang="pt-PT"/>
          </a:p>
        </p:txBody>
      </p:sp>
      <p:pic>
        <p:nvPicPr>
          <p:cNvPr id="11268" name="Picture 4" descr="Features of Gradle">
            <a:extLst>
              <a:ext uri="{FF2B5EF4-FFF2-40B4-BE49-F238E27FC236}">
                <a16:creationId xmlns:a16="http://schemas.microsoft.com/office/drawing/2014/main" id="{6F51D601-91F0-45CF-A6D5-68CFFFBD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87" y="1287233"/>
            <a:ext cx="3543786" cy="320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330C154-F1B9-478D-B2BE-10D35F248B88}"/>
              </a:ext>
            </a:extLst>
          </p:cNvPr>
          <p:cNvSpPr/>
          <p:nvPr/>
        </p:nvSpPr>
        <p:spPr>
          <a:xfrm>
            <a:off x="4874479" y="1103299"/>
            <a:ext cx="4053389" cy="155608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Descritor em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Groovy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Suporte a repositórios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Maven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(compatibilidade)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Composição ao invés de Herança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Suporte nativo a várias linguagens como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Groovy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Scala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4CF1D7E-769E-4388-9973-8CF7414C7A19}"/>
              </a:ext>
            </a:extLst>
          </p:cNvPr>
          <p:cNvSpPr/>
          <p:nvPr/>
        </p:nvSpPr>
        <p:spPr>
          <a:xfrm>
            <a:off x="4874479" y="2969342"/>
            <a:ext cx="4053389" cy="149899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Menor suporte da comunidade;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Requer maior tempo de adaptação do desenvolvedor;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Gráfico 10" descr="Seta: curva no sentido horário com preenchimento sólido">
            <a:extLst>
              <a:ext uri="{FF2B5EF4-FFF2-40B4-BE49-F238E27FC236}">
                <a16:creationId xmlns:a16="http://schemas.microsoft.com/office/drawing/2014/main" id="{492D03DA-B14B-4FE9-9B5F-D7317CA90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7279" y="485222"/>
            <a:ext cx="914400" cy="914400"/>
          </a:xfrm>
          <a:prstGeom prst="rect">
            <a:avLst/>
          </a:prstGeom>
        </p:spPr>
      </p:pic>
      <p:pic>
        <p:nvPicPr>
          <p:cNvPr id="12" name="Gráfico 11" descr="Seta: curva no sentido horário com preenchimento sólido">
            <a:extLst>
              <a:ext uri="{FF2B5EF4-FFF2-40B4-BE49-F238E27FC236}">
                <a16:creationId xmlns:a16="http://schemas.microsoft.com/office/drawing/2014/main" id="{ED03F3F5-33BD-4CE4-838A-A03E541A4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695138" y="42291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a isso…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488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dirty="0" err="1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Next</a:t>
            </a:r>
            <a:r>
              <a:rPr lang="pt-PT" sz="5500" b="1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steps</a:t>
            </a: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43</a:t>
            </a:fld>
            <a:endParaRPr lang="pt-PT"/>
          </a:p>
        </p:txBody>
      </p:sp>
      <p:pic>
        <p:nvPicPr>
          <p:cNvPr id="3" name="Gráfico 2" descr="Pegadas de sapato com preenchimento sólido">
            <a:extLst>
              <a:ext uri="{FF2B5EF4-FFF2-40B4-BE49-F238E27FC236}">
                <a16:creationId xmlns:a16="http://schemas.microsoft.com/office/drawing/2014/main" id="{469E611B-132C-48E3-9451-D37940A2E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1570382" y="3544300"/>
            <a:ext cx="914400" cy="914400"/>
          </a:xfrm>
          <a:prstGeom prst="rect">
            <a:avLst/>
          </a:prstGeom>
        </p:spPr>
      </p:pic>
      <p:pic>
        <p:nvPicPr>
          <p:cNvPr id="8" name="Gráfico 7" descr="Pegadas de sapato com preenchimento sólido">
            <a:extLst>
              <a:ext uri="{FF2B5EF4-FFF2-40B4-BE49-F238E27FC236}">
                <a16:creationId xmlns:a16="http://schemas.microsoft.com/office/drawing/2014/main" id="{B8A3CF83-5F20-44A6-8769-DD56957213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3066553" y="3244632"/>
            <a:ext cx="914400" cy="914400"/>
          </a:xfrm>
          <a:prstGeom prst="rect">
            <a:avLst/>
          </a:prstGeom>
        </p:spPr>
      </p:pic>
      <p:pic>
        <p:nvPicPr>
          <p:cNvPr id="9" name="Gráfico 8" descr="Pegadas de sapato com preenchimento sólido">
            <a:extLst>
              <a:ext uri="{FF2B5EF4-FFF2-40B4-BE49-F238E27FC236}">
                <a16:creationId xmlns:a16="http://schemas.microsoft.com/office/drawing/2014/main" id="{74248059-B214-4427-8F28-554992F9A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4676101" y="2938196"/>
            <a:ext cx="914400" cy="914400"/>
          </a:xfrm>
          <a:prstGeom prst="rect">
            <a:avLst/>
          </a:prstGeom>
        </p:spPr>
      </p:pic>
      <p:pic>
        <p:nvPicPr>
          <p:cNvPr id="10" name="Gráfico 9" descr="Pegadas de sapato com preenchimento sólido">
            <a:extLst>
              <a:ext uri="{FF2B5EF4-FFF2-40B4-BE49-F238E27FC236}">
                <a16:creationId xmlns:a16="http://schemas.microsoft.com/office/drawing/2014/main" id="{2F906490-C052-4C40-9AB3-4798B5AFF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6020839" y="2456295"/>
            <a:ext cx="914400" cy="914400"/>
          </a:xfrm>
          <a:prstGeom prst="rect">
            <a:avLst/>
          </a:prstGeom>
        </p:spPr>
      </p:pic>
      <p:pic>
        <p:nvPicPr>
          <p:cNvPr id="11" name="Gráfico 10" descr="Pegadas de sapato com preenchimento sólido">
            <a:extLst>
              <a:ext uri="{FF2B5EF4-FFF2-40B4-BE49-F238E27FC236}">
                <a16:creationId xmlns:a16="http://schemas.microsoft.com/office/drawing/2014/main" id="{DCC3DD4D-F692-433B-AB72-BDBB2A0B8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7474954" y="1921768"/>
            <a:ext cx="914400" cy="914400"/>
          </a:xfrm>
          <a:prstGeom prst="rect">
            <a:avLst/>
          </a:prstGeom>
        </p:spPr>
      </p:pic>
      <p:pic>
        <p:nvPicPr>
          <p:cNvPr id="12" name="Gráfico 11" descr="Pegadas de sapato com preenchimento sólido">
            <a:extLst>
              <a:ext uri="{FF2B5EF4-FFF2-40B4-BE49-F238E27FC236}">
                <a16:creationId xmlns:a16="http://schemas.microsoft.com/office/drawing/2014/main" id="{4E2BAF86-7168-495A-90C9-5E6E5C41A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33297">
            <a:off x="8625530" y="16079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79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 dirty="0" err="1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020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6893355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Vejo vocês na próxima aula…</a:t>
            </a:r>
            <a:endParaRPr lang="pt-PT" sz="55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45</a:t>
            </a:fld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D5BEEE-7B28-7345-8678-934D04D72FA1}"/>
              </a:ext>
            </a:extLst>
          </p:cNvPr>
          <p:cNvSpPr/>
          <p:nvPr/>
        </p:nvSpPr>
        <p:spPr>
          <a:xfrm>
            <a:off x="6185" y="-10370"/>
            <a:ext cx="9137815" cy="514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108;p18">
            <a:extLst>
              <a:ext uri="{FF2B5EF4-FFF2-40B4-BE49-F238E27FC236}">
                <a16:creationId xmlns:a16="http://schemas.microsoft.com/office/drawing/2014/main" id="{5691E8BD-728A-354A-A009-1A635E3896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Linguagens</a:t>
            </a:r>
            <a:r>
              <a:rPr lang="en-US" sz="3000" dirty="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Híbridas</a:t>
            </a:r>
            <a:endParaRPr lang="en-US"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6" name="Google Shape;106;p18"/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18"/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" name="Google Shape;109;p18">
            <a:extLst>
              <a:ext uri="{FF2B5EF4-FFF2-40B4-BE49-F238E27FC236}">
                <a16:creationId xmlns:a16="http://schemas.microsoft.com/office/drawing/2014/main" id="{594FC418-FC7D-124F-B378-23FF9E15A495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A730D40-8457-4652-B45F-26C273CCFA03}"/>
              </a:ext>
            </a:extLst>
          </p:cNvPr>
          <p:cNvGrpSpPr/>
          <p:nvPr/>
        </p:nvGrpSpPr>
        <p:grpSpPr>
          <a:xfrm>
            <a:off x="808230" y="1398648"/>
            <a:ext cx="3500924" cy="3700708"/>
            <a:chOff x="808230" y="1398648"/>
            <a:chExt cx="3500924" cy="3700708"/>
          </a:xfrm>
        </p:grpSpPr>
        <p:sp>
          <p:nvSpPr>
            <p:cNvPr id="13" name="Google Shape;271;p22">
              <a:extLst>
                <a:ext uri="{FF2B5EF4-FFF2-40B4-BE49-F238E27FC236}">
                  <a16:creationId xmlns:a16="http://schemas.microsoft.com/office/drawing/2014/main" id="{FCD3123B-48B1-914D-85A0-AC84D7082AA6}"/>
                </a:ext>
              </a:extLst>
            </p:cNvPr>
            <p:cNvSpPr txBox="1">
              <a:spLocks/>
            </p:cNvSpPr>
            <p:nvPr/>
          </p:nvSpPr>
          <p:spPr>
            <a:xfrm>
              <a:off x="808230" y="1398648"/>
              <a:ext cx="2892843" cy="326661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"/>
                </a:rPr>
                <a:t>Meio termo das anteriores: </a:t>
              </a:r>
              <a:r>
                <a:rPr lang="pt-PT" sz="2000" dirty="0">
                  <a:solidFill>
                    <a:srgbClr val="7030A0"/>
                  </a:solidFill>
                  <a:highlight>
                    <a:srgbClr val="EBEBEB"/>
                  </a:highlight>
                  <a:latin typeface="Raleway Black"/>
                  <a:sym typeface="Raleway"/>
                </a:rPr>
                <a:t>Compila-se</a:t>
              </a: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"/>
                </a:rPr>
                <a:t> de um linguagem de alto nível para uma </a:t>
              </a:r>
              <a:r>
                <a:rPr lang="pt-PT" sz="2000" dirty="0">
                  <a:solidFill>
                    <a:srgbClr val="7030A0"/>
                  </a:solidFill>
                  <a:highlight>
                    <a:srgbClr val="EBEBEB"/>
                  </a:highlight>
                  <a:latin typeface="Raleway Black"/>
                  <a:sym typeface="Raleway"/>
                </a:rPr>
                <a:t>linguagem intermediária</a:t>
              </a: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"/>
                </a:rPr>
                <a:t> para facilitar à </a:t>
              </a:r>
              <a:r>
                <a:rPr lang="pt-PT" sz="2000" dirty="0">
                  <a:solidFill>
                    <a:srgbClr val="7030A0"/>
                  </a:solidFill>
                  <a:highlight>
                    <a:srgbClr val="EBEBEB"/>
                  </a:highlight>
                  <a:latin typeface="Raleway Black"/>
                  <a:sym typeface="Raleway"/>
                </a:rPr>
                <a:t>interpretação</a:t>
              </a:r>
              <a:r>
                <a:rPr lang="pt-PT" sz="1800" dirty="0">
                  <a:solidFill>
                    <a:schemeClr val="bg1"/>
                  </a:solidFill>
                  <a:latin typeface="Raleway Black"/>
                  <a:sym typeface="Raleway"/>
                </a:rPr>
                <a:t>. </a:t>
              </a:r>
              <a:endParaRPr lang="en-US" sz="1800" dirty="0">
                <a:solidFill>
                  <a:schemeClr val="bg1"/>
                </a:solidFill>
                <a:latin typeface="Raleway Black"/>
                <a:sym typeface="Raleway"/>
              </a:endParaRPr>
            </a:p>
          </p:txBody>
        </p:sp>
        <p:sp>
          <p:nvSpPr>
            <p:cNvPr id="16" name="Google Shape;247;p22">
              <a:extLst>
                <a:ext uri="{FF2B5EF4-FFF2-40B4-BE49-F238E27FC236}">
                  <a16:creationId xmlns:a16="http://schemas.microsoft.com/office/drawing/2014/main" id="{118C1BB7-005C-7344-A95F-A72C56D89C5F}"/>
                </a:ext>
              </a:extLst>
            </p:cNvPr>
            <p:cNvSpPr txBox="1"/>
            <p:nvPr/>
          </p:nvSpPr>
          <p:spPr>
            <a:xfrm>
              <a:off x="808230" y="1453186"/>
              <a:ext cx="1017202" cy="9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D9D9D9"/>
                  </a:solidFill>
                  <a:latin typeface="Raleway"/>
                  <a:ea typeface="Raleway"/>
                  <a:cs typeface="Raleway"/>
                  <a:sym typeface="Raleway"/>
                </a:rPr>
                <a:t>“</a:t>
              </a:r>
            </a:p>
          </p:txBody>
        </p:sp>
        <p:sp>
          <p:nvSpPr>
            <p:cNvPr id="17" name="Google Shape;247;p22">
              <a:extLst>
                <a:ext uri="{FF2B5EF4-FFF2-40B4-BE49-F238E27FC236}">
                  <a16:creationId xmlns:a16="http://schemas.microsoft.com/office/drawing/2014/main" id="{BDBFD8FC-06D0-D146-8511-F61541CC54FE}"/>
                </a:ext>
              </a:extLst>
            </p:cNvPr>
            <p:cNvSpPr txBox="1"/>
            <p:nvPr/>
          </p:nvSpPr>
          <p:spPr>
            <a:xfrm>
              <a:off x="3291952" y="4149256"/>
              <a:ext cx="1017202" cy="9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D9D9D9"/>
                  </a:solidFill>
                  <a:latin typeface="Raleway"/>
                  <a:ea typeface="Raleway"/>
                  <a:cs typeface="Raleway"/>
                  <a:sym typeface="Raleway"/>
                </a:rPr>
                <a:t>“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FA28516-27B2-6E4A-9377-9399008C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1ADACD6-3134-4987-8522-75D68CAC515B}"/>
              </a:ext>
            </a:extLst>
          </p:cNvPr>
          <p:cNvSpPr txBox="1"/>
          <p:nvPr/>
        </p:nvSpPr>
        <p:spPr>
          <a:xfrm>
            <a:off x="751564" y="4770318"/>
            <a:ext cx="62969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PT" dirty="0" err="1">
                <a:latin typeface="Calibri" panose="020F0502020204030204" pitchFamily="34" charset="0"/>
                <a:cs typeface="Calibri" panose="020F0502020204030204" pitchFamily="34" charset="0"/>
              </a:rPr>
              <a:t>Source:https</a:t>
            </a:r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://hcode.com.br/blog/qual-a-diferenca-entre-linguagem-compilada-interpretada-e-jit-just-in-time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ADA1898-AEC6-4B77-8D61-C108A68AC22A}"/>
              </a:ext>
            </a:extLst>
          </p:cNvPr>
          <p:cNvCxnSpPr/>
          <p:nvPr/>
        </p:nvCxnSpPr>
        <p:spPr>
          <a:xfrm>
            <a:off x="4110824" y="3593990"/>
            <a:ext cx="4858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Logo do Python">
            <a:extLst>
              <a:ext uri="{FF2B5EF4-FFF2-40B4-BE49-F238E27FC236}">
                <a16:creationId xmlns:a16="http://schemas.microsoft.com/office/drawing/2014/main" id="{17627D2B-1BF7-4096-A20E-53C05694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47" y="4007509"/>
            <a:ext cx="1598905" cy="4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F8EA162-C376-489B-8B4D-91B5E269D238}"/>
              </a:ext>
            </a:extLst>
          </p:cNvPr>
          <p:cNvGrpSpPr/>
          <p:nvPr/>
        </p:nvGrpSpPr>
        <p:grpSpPr>
          <a:xfrm>
            <a:off x="4410647" y="1369166"/>
            <a:ext cx="3888328" cy="2096994"/>
            <a:chOff x="3900032" y="1402212"/>
            <a:chExt cx="3888328" cy="2096994"/>
          </a:xfrm>
        </p:grpSpPr>
        <p:pic>
          <p:nvPicPr>
            <p:cNvPr id="10242" name="Picture 2" descr="Resumo de como funciona um código compilado">
              <a:extLst>
                <a:ext uri="{FF2B5EF4-FFF2-40B4-BE49-F238E27FC236}">
                  <a16:creationId xmlns:a16="http://schemas.microsoft.com/office/drawing/2014/main" id="{851A1900-37BA-4EFB-883E-458D277BB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032" y="1402212"/>
              <a:ext cx="3648075" cy="20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489553B-E85B-4875-9F4F-BC0C1189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8639" y="1506417"/>
              <a:ext cx="1479721" cy="199278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68160EC-BC23-40CF-B68E-CEB26798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952999" y="1453186"/>
              <a:ext cx="408246" cy="475050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1BE05B4B-FA7F-4EED-B7B3-5AC4499CD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342653" y="1562236"/>
              <a:ext cx="408246" cy="475050"/>
            </a:xfrm>
            <a:prstGeom prst="rect">
              <a:avLst/>
            </a:prstGeom>
          </p:spPr>
        </p:pic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17EF494C-C989-4C14-B43C-194B128BA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132" y="3842920"/>
            <a:ext cx="1076883" cy="6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8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D5BEEE-7B28-7345-8678-934D04D72FA1}"/>
              </a:ext>
            </a:extLst>
          </p:cNvPr>
          <p:cNvSpPr/>
          <p:nvPr/>
        </p:nvSpPr>
        <p:spPr>
          <a:xfrm>
            <a:off x="6185" y="-10370"/>
            <a:ext cx="9137815" cy="514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Google Shape;106;p18"/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18"/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" name="Google Shape;109;p18">
            <a:extLst>
              <a:ext uri="{FF2B5EF4-FFF2-40B4-BE49-F238E27FC236}">
                <a16:creationId xmlns:a16="http://schemas.microsoft.com/office/drawing/2014/main" id="{594FC418-FC7D-124F-B378-23FF9E15A495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3" name="Google Shape;271;p22">
            <a:extLst>
              <a:ext uri="{FF2B5EF4-FFF2-40B4-BE49-F238E27FC236}">
                <a16:creationId xmlns:a16="http://schemas.microsoft.com/office/drawing/2014/main" id="{FCD3123B-48B1-914D-85A0-AC84D7082AA6}"/>
              </a:ext>
            </a:extLst>
          </p:cNvPr>
          <p:cNvSpPr txBox="1">
            <a:spLocks/>
          </p:cNvSpPr>
          <p:nvPr/>
        </p:nvSpPr>
        <p:spPr>
          <a:xfrm>
            <a:off x="6428514" y="1243729"/>
            <a:ext cx="2324584" cy="32666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PT" sz="1800" dirty="0">
                <a:solidFill>
                  <a:schemeClr val="bg1"/>
                </a:solidFill>
                <a:latin typeface="Raleway Black"/>
                <a:sym typeface="Raleway"/>
              </a:rPr>
              <a:t>O código-fonte (.java) é compilado em </a:t>
            </a:r>
            <a:r>
              <a:rPr lang="pt-PT" sz="1800" dirty="0" err="1">
                <a:solidFill>
                  <a:schemeClr val="bg1"/>
                </a:solidFill>
                <a:latin typeface="Raleway Black"/>
                <a:sym typeface="Raleway"/>
              </a:rPr>
              <a:t>bytecode</a:t>
            </a:r>
            <a:r>
              <a:rPr lang="pt-PT" sz="1800" dirty="0">
                <a:solidFill>
                  <a:schemeClr val="bg1"/>
                </a:solidFill>
                <a:latin typeface="Raleway Black"/>
                <a:sym typeface="Raleway"/>
              </a:rPr>
              <a:t> (.</a:t>
            </a:r>
            <a:r>
              <a:rPr lang="pt-PT" sz="1800" dirty="0" err="1">
                <a:solidFill>
                  <a:schemeClr val="bg1"/>
                </a:solidFill>
                <a:latin typeface="Raleway Black"/>
                <a:sym typeface="Raleway"/>
              </a:rPr>
              <a:t>class</a:t>
            </a:r>
            <a:r>
              <a:rPr lang="pt-PT" sz="1800" dirty="0">
                <a:solidFill>
                  <a:schemeClr val="bg1"/>
                </a:solidFill>
                <a:latin typeface="Raleway Black"/>
                <a:sym typeface="Raleway"/>
              </a:rPr>
              <a:t>) e interpretado pela Java Virtual </a:t>
            </a:r>
            <a:r>
              <a:rPr lang="pt-PT" sz="1800" dirty="0" err="1">
                <a:solidFill>
                  <a:schemeClr val="bg1"/>
                </a:solidFill>
                <a:latin typeface="Raleway Black"/>
                <a:sym typeface="Raleway"/>
              </a:rPr>
              <a:t>Machine</a:t>
            </a:r>
            <a:r>
              <a:rPr lang="pt-PT" sz="1800" dirty="0">
                <a:solidFill>
                  <a:schemeClr val="bg1"/>
                </a:solidFill>
                <a:latin typeface="Raleway Black"/>
                <a:sym typeface="Raleway"/>
              </a:rPr>
              <a:t> (JVM). </a:t>
            </a:r>
            <a:endParaRPr lang="en-US" sz="1800" dirty="0">
              <a:solidFill>
                <a:schemeClr val="bg1"/>
              </a:solidFill>
              <a:latin typeface="Raleway Black"/>
              <a:sym typeface="Raleway"/>
            </a:endParaRPr>
          </a:p>
        </p:txBody>
      </p:sp>
      <p:sp>
        <p:nvSpPr>
          <p:cNvPr id="16" name="Google Shape;247;p22">
            <a:extLst>
              <a:ext uri="{FF2B5EF4-FFF2-40B4-BE49-F238E27FC236}">
                <a16:creationId xmlns:a16="http://schemas.microsoft.com/office/drawing/2014/main" id="{118C1BB7-005C-7344-A95F-A72C56D89C5F}"/>
              </a:ext>
            </a:extLst>
          </p:cNvPr>
          <p:cNvSpPr txBox="1"/>
          <p:nvPr/>
        </p:nvSpPr>
        <p:spPr>
          <a:xfrm>
            <a:off x="6437459" y="1389140"/>
            <a:ext cx="1017202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sp>
        <p:nvSpPr>
          <p:cNvPr id="17" name="Google Shape;247;p22">
            <a:extLst>
              <a:ext uri="{FF2B5EF4-FFF2-40B4-BE49-F238E27FC236}">
                <a16:creationId xmlns:a16="http://schemas.microsoft.com/office/drawing/2014/main" id="{BDBFD8FC-06D0-D146-8511-F61541CC54FE}"/>
              </a:ext>
            </a:extLst>
          </p:cNvPr>
          <p:cNvSpPr txBox="1"/>
          <p:nvPr/>
        </p:nvSpPr>
        <p:spPr>
          <a:xfrm>
            <a:off x="8365221" y="3982677"/>
            <a:ext cx="1017202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A28516-27B2-6E4A-9377-9399008C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1C038F1-AA6D-48F8-9D15-D9E8C8F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54" y="1243729"/>
            <a:ext cx="4948763" cy="32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66CE621-E3FF-4118-9296-EFDE76CB3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24" y="264597"/>
            <a:ext cx="1076883" cy="6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D5BEEE-7B28-7345-8678-934D04D72FA1}"/>
              </a:ext>
            </a:extLst>
          </p:cNvPr>
          <p:cNvSpPr/>
          <p:nvPr/>
        </p:nvSpPr>
        <p:spPr>
          <a:xfrm>
            <a:off x="2715487" y="13334"/>
            <a:ext cx="6428513" cy="514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Google Shape;106;p18"/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7" name="Google Shape;107;p18"/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" name="Google Shape;109;p18">
            <a:extLst>
              <a:ext uri="{FF2B5EF4-FFF2-40B4-BE49-F238E27FC236}">
                <a16:creationId xmlns:a16="http://schemas.microsoft.com/office/drawing/2014/main" id="{594FC418-FC7D-124F-B378-23FF9E15A495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A28516-27B2-6E4A-9377-9399008C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2DEB5B3-B628-461B-84BA-FD767C26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95" y="1256125"/>
            <a:ext cx="1889528" cy="93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69E95A16-A7F2-47F1-8FED-A833DBCCF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318" y="2094338"/>
            <a:ext cx="3520275" cy="24309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ogo do Python">
            <a:extLst>
              <a:ext uri="{FF2B5EF4-FFF2-40B4-BE49-F238E27FC236}">
                <a16:creationId xmlns:a16="http://schemas.microsoft.com/office/drawing/2014/main" id="{B844C214-6BE7-42FA-83AB-FFDB76A2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419" y="361520"/>
            <a:ext cx="1598905" cy="4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110F7CDF-144A-4C98-B31E-3AF771FADC9C}"/>
              </a:ext>
            </a:extLst>
          </p:cNvPr>
          <p:cNvSpPr/>
          <p:nvPr/>
        </p:nvSpPr>
        <p:spPr>
          <a:xfrm rot="1654564">
            <a:off x="3258812" y="2194426"/>
            <a:ext cx="1399652" cy="81074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Gráfico 8" descr="Lupa com preenchimento sólido">
            <a:extLst>
              <a:ext uri="{FF2B5EF4-FFF2-40B4-BE49-F238E27FC236}">
                <a16:creationId xmlns:a16="http://schemas.microsoft.com/office/drawing/2014/main" id="{8084C98A-90E4-4B60-B21D-28D27CFC8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187" y="516612"/>
            <a:ext cx="3155451" cy="315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7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845175" y="376253"/>
            <a:ext cx="7453800" cy="5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Java vs Python</a:t>
            </a:r>
            <a:endParaRPr lang="en-US" sz="3000" dirty="0">
              <a:solidFill>
                <a:srgbClr val="1BD5B6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195EA8F-21CD-BD4C-8D3D-9EFB93BF2407}"/>
              </a:ext>
            </a:extLst>
          </p:cNvPr>
          <p:cNvGrpSpPr/>
          <p:nvPr/>
        </p:nvGrpSpPr>
        <p:grpSpPr>
          <a:xfrm>
            <a:off x="810279" y="1174852"/>
            <a:ext cx="2439131" cy="1027575"/>
            <a:chOff x="810279" y="1174852"/>
            <a:chExt cx="2439131" cy="1027575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384898D-F777-CD44-A8FE-8558B414B024}"/>
                </a:ext>
              </a:extLst>
            </p:cNvPr>
            <p:cNvSpPr/>
            <p:nvPr/>
          </p:nvSpPr>
          <p:spPr>
            <a:xfrm>
              <a:off x="810279" y="1174852"/>
              <a:ext cx="2439131" cy="10275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oogle Shape;271;p22">
              <a:extLst>
                <a:ext uri="{FF2B5EF4-FFF2-40B4-BE49-F238E27FC236}">
                  <a16:creationId xmlns:a16="http://schemas.microsoft.com/office/drawing/2014/main" id="{ED4FD05B-BF23-3D46-BFF9-8039B27B21F7}"/>
                </a:ext>
              </a:extLst>
            </p:cNvPr>
            <p:cNvSpPr txBox="1">
              <a:spLocks/>
            </p:cNvSpPr>
            <p:nvPr/>
          </p:nvSpPr>
          <p:spPr>
            <a:xfrm>
              <a:off x="859229" y="1383417"/>
              <a:ext cx="2379955" cy="5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Linguagem</a:t>
              </a:r>
              <a:endParaRPr lang="en-US" sz="1400" dirty="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12BADF8-7C10-A84D-8E27-0D034915BACC}"/>
              </a:ext>
            </a:extLst>
          </p:cNvPr>
          <p:cNvGrpSpPr/>
          <p:nvPr/>
        </p:nvGrpSpPr>
        <p:grpSpPr>
          <a:xfrm>
            <a:off x="3538134" y="1160402"/>
            <a:ext cx="2445811" cy="1071521"/>
            <a:chOff x="3538134" y="1160402"/>
            <a:chExt cx="2445811" cy="1071521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EB96BA8-5803-C047-874B-49F3C0933F2E}"/>
                </a:ext>
              </a:extLst>
            </p:cNvPr>
            <p:cNvSpPr/>
            <p:nvPr/>
          </p:nvSpPr>
          <p:spPr>
            <a:xfrm>
              <a:off x="3538134" y="1160402"/>
              <a:ext cx="2439131" cy="1071521"/>
            </a:xfrm>
            <a:prstGeom prst="rect">
              <a:avLst/>
            </a:prstGeom>
            <a:solidFill>
              <a:srgbClr val="FF2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Google Shape;271;p22">
              <a:extLst>
                <a:ext uri="{FF2B5EF4-FFF2-40B4-BE49-F238E27FC236}">
                  <a16:creationId xmlns:a16="http://schemas.microsoft.com/office/drawing/2014/main" id="{3DE1EDA4-92A5-4349-B520-B531A1279D7D}"/>
                </a:ext>
              </a:extLst>
            </p:cNvPr>
            <p:cNvSpPr txBox="1">
              <a:spLocks/>
            </p:cNvSpPr>
            <p:nvPr/>
          </p:nvSpPr>
          <p:spPr>
            <a:xfrm>
              <a:off x="3583364" y="1403039"/>
              <a:ext cx="2400581" cy="5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ial"/>
                <a:buNone/>
                <a:defRPr sz="5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Utilização</a:t>
              </a:r>
              <a:r>
                <a:rPr lang="en-US" sz="1400" dirty="0">
                  <a:solidFill>
                    <a:schemeClr val="bg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escolha</a:t>
              </a:r>
              <a:endParaRPr lang="en-US" sz="1400" dirty="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</p:grpSp>
      <p:sp>
        <p:nvSpPr>
          <p:cNvPr id="43" name="Cruz 42">
            <a:extLst>
              <a:ext uri="{FF2B5EF4-FFF2-40B4-BE49-F238E27FC236}">
                <a16:creationId xmlns:a16="http://schemas.microsoft.com/office/drawing/2014/main" id="{D2558EDD-A990-754E-B7B7-374D721F7CB4}"/>
              </a:ext>
            </a:extLst>
          </p:cNvPr>
          <p:cNvSpPr>
            <a:spLocks noChangeAspect="1"/>
          </p:cNvSpPr>
          <p:nvPr/>
        </p:nvSpPr>
        <p:spPr>
          <a:xfrm>
            <a:off x="3315820" y="1642121"/>
            <a:ext cx="144000" cy="141470"/>
          </a:xfrm>
          <a:prstGeom prst="plus">
            <a:avLst>
              <a:gd name="adj" fmla="val 412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uz 46">
            <a:extLst>
              <a:ext uri="{FF2B5EF4-FFF2-40B4-BE49-F238E27FC236}">
                <a16:creationId xmlns:a16="http://schemas.microsoft.com/office/drawing/2014/main" id="{CE37CF66-A1FB-1C40-9E4C-FF0BAAAF3A25}"/>
              </a:ext>
            </a:extLst>
          </p:cNvPr>
          <p:cNvSpPr>
            <a:spLocks noChangeAspect="1"/>
          </p:cNvSpPr>
          <p:nvPr/>
        </p:nvSpPr>
        <p:spPr>
          <a:xfrm>
            <a:off x="6052390" y="1655375"/>
            <a:ext cx="144000" cy="141470"/>
          </a:xfrm>
          <a:prstGeom prst="plus">
            <a:avLst>
              <a:gd name="adj" fmla="val 412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BA5C965-E51B-2642-A4D3-5014AC5BDF1E}"/>
              </a:ext>
            </a:extLst>
          </p:cNvPr>
          <p:cNvSpPr>
            <a:spLocks noChangeAspect="1"/>
          </p:cNvSpPr>
          <p:nvPr/>
        </p:nvSpPr>
        <p:spPr>
          <a:xfrm>
            <a:off x="6876655" y="3129897"/>
            <a:ext cx="252000" cy="2476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1952B3F-89B9-D441-851D-E7A9F2E4BDEC}"/>
              </a:ext>
            </a:extLst>
          </p:cNvPr>
          <p:cNvSpPr/>
          <p:nvPr/>
        </p:nvSpPr>
        <p:spPr>
          <a:xfrm>
            <a:off x="6277017" y="1155190"/>
            <a:ext cx="2453526" cy="10715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oogle Shape;271;p22">
            <a:extLst>
              <a:ext uri="{FF2B5EF4-FFF2-40B4-BE49-F238E27FC236}">
                <a16:creationId xmlns:a16="http://schemas.microsoft.com/office/drawing/2014/main" id="{9F47CF4D-7992-3D42-8806-928365D51EFE}"/>
              </a:ext>
            </a:extLst>
          </p:cNvPr>
          <p:cNvSpPr txBox="1">
            <a:spLocks/>
          </p:cNvSpPr>
          <p:nvPr/>
        </p:nvSpPr>
        <p:spPr>
          <a:xfrm>
            <a:off x="6335032" y="1273983"/>
            <a:ext cx="2333568" cy="90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400" dirty="0">
                <a:solidFill>
                  <a:schemeClr val="bg1"/>
                </a:solidFill>
                <a:latin typeface="Raleway Black"/>
                <a:ea typeface="Raleway"/>
                <a:cs typeface="Raleway"/>
                <a:sym typeface="Raleway Black"/>
              </a:rPr>
              <a:t>Frameworks </a:t>
            </a:r>
            <a:r>
              <a:rPr lang="en-US" sz="1400" dirty="0" err="1">
                <a:solidFill>
                  <a:schemeClr val="bg1"/>
                </a:solidFill>
                <a:latin typeface="Raleway Black"/>
                <a:ea typeface="Raleway"/>
                <a:cs typeface="Raleway"/>
                <a:sym typeface="Raleway Black"/>
              </a:rPr>
              <a:t>Mais</a:t>
            </a:r>
            <a:r>
              <a:rPr lang="en-US" sz="1400" dirty="0">
                <a:solidFill>
                  <a:schemeClr val="bg1"/>
                </a:solidFill>
                <a:latin typeface="Raleway Black"/>
                <a:ea typeface="Raleway"/>
                <a:cs typeface="Raleway"/>
                <a:sym typeface="Raleway Black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aleway Black"/>
                <a:ea typeface="Raleway"/>
                <a:cs typeface="Raleway"/>
                <a:sym typeface="Raleway Black"/>
              </a:rPr>
              <a:t>usados</a:t>
            </a:r>
            <a:endParaRPr lang="en-US" sz="8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229F4FAE-DFFC-6F44-A034-EF60555815E0}"/>
              </a:ext>
            </a:extLst>
          </p:cNvPr>
          <p:cNvSpPr/>
          <p:nvPr/>
        </p:nvSpPr>
        <p:spPr>
          <a:xfrm>
            <a:off x="6282251" y="2292726"/>
            <a:ext cx="2439130" cy="2151527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Google Shape;106;p18">
            <a:extLst>
              <a:ext uri="{FF2B5EF4-FFF2-40B4-BE49-F238E27FC236}">
                <a16:creationId xmlns:a16="http://schemas.microsoft.com/office/drawing/2014/main" id="{5D2EBC1E-3EFD-8046-824E-78D51A2E6107}"/>
              </a:ext>
            </a:extLst>
          </p:cNvPr>
          <p:cNvSpPr/>
          <p:nvPr/>
        </p:nvSpPr>
        <p:spPr>
          <a:xfrm flipH="1">
            <a:off x="475400" y="2877038"/>
            <a:ext cx="66000" cy="812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4" name="Google Shape;107;p18">
            <a:extLst>
              <a:ext uri="{FF2B5EF4-FFF2-40B4-BE49-F238E27FC236}">
                <a16:creationId xmlns:a16="http://schemas.microsoft.com/office/drawing/2014/main" id="{EBE0903A-9F85-9B4A-9816-B84DD46BD70B}"/>
              </a:ext>
            </a:extLst>
          </p:cNvPr>
          <p:cNvSpPr/>
          <p:nvPr/>
        </p:nvSpPr>
        <p:spPr>
          <a:xfrm flipH="1">
            <a:off x="475400" y="2094338"/>
            <a:ext cx="66000" cy="78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8" name="Google Shape;109;p18">
            <a:extLst>
              <a:ext uri="{FF2B5EF4-FFF2-40B4-BE49-F238E27FC236}">
                <a16:creationId xmlns:a16="http://schemas.microsoft.com/office/drawing/2014/main" id="{83ED51E5-630F-354C-AF0C-9A61C39DAF72}"/>
              </a:ext>
            </a:extLst>
          </p:cNvPr>
          <p:cNvSpPr/>
          <p:nvPr/>
        </p:nvSpPr>
        <p:spPr>
          <a:xfrm>
            <a:off x="4375950" y="935722"/>
            <a:ext cx="392100" cy="3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80" name="Imagem 79">
            <a:extLst>
              <a:ext uri="{FF2B5EF4-FFF2-40B4-BE49-F238E27FC236}">
                <a16:creationId xmlns:a16="http://schemas.microsoft.com/office/drawing/2014/main" id="{CCBF754B-8951-5140-8524-65DEF9AF8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4" y="178086"/>
            <a:ext cx="504000" cy="467379"/>
          </a:xfrm>
          <a:prstGeom prst="rect">
            <a:avLst/>
          </a:prstGeom>
        </p:spPr>
      </p:pic>
      <p:pic>
        <p:nvPicPr>
          <p:cNvPr id="92" name="Picture 6" descr="Logo do Python">
            <a:extLst>
              <a:ext uri="{FF2B5EF4-FFF2-40B4-BE49-F238E27FC236}">
                <a16:creationId xmlns:a16="http://schemas.microsoft.com/office/drawing/2014/main" id="{59512BE0-F16A-4B23-976E-977BDD72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116" y="429266"/>
            <a:ext cx="1598905" cy="4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Imagem 92">
            <a:extLst>
              <a:ext uri="{FF2B5EF4-FFF2-40B4-BE49-F238E27FC236}">
                <a16:creationId xmlns:a16="http://schemas.microsoft.com/office/drawing/2014/main" id="{83D04C96-0BE1-4C70-AF5D-BE6113E7C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446" y="342057"/>
            <a:ext cx="953918" cy="534194"/>
          </a:xfrm>
          <a:prstGeom prst="rect">
            <a:avLst/>
          </a:prstGeom>
        </p:spPr>
      </p:pic>
      <p:sp>
        <p:nvSpPr>
          <p:cNvPr id="95" name="Retângulo 94">
            <a:extLst>
              <a:ext uri="{FF2B5EF4-FFF2-40B4-BE49-F238E27FC236}">
                <a16:creationId xmlns:a16="http://schemas.microsoft.com/office/drawing/2014/main" id="{558C875F-6253-4EE4-B8F7-7CFEF870C241}"/>
              </a:ext>
            </a:extLst>
          </p:cNvPr>
          <p:cNvSpPr/>
          <p:nvPr/>
        </p:nvSpPr>
        <p:spPr>
          <a:xfrm>
            <a:off x="3547663" y="2292726"/>
            <a:ext cx="2439130" cy="2151527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3150E38A-E975-4E5E-97F8-9FBA53722C52}"/>
              </a:ext>
            </a:extLst>
          </p:cNvPr>
          <p:cNvSpPr/>
          <p:nvPr/>
        </p:nvSpPr>
        <p:spPr>
          <a:xfrm>
            <a:off x="810279" y="2292726"/>
            <a:ext cx="2415644" cy="2151527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478140E-EB1B-41D0-A0CB-E4C2CA9B04C8}"/>
              </a:ext>
            </a:extLst>
          </p:cNvPr>
          <p:cNvSpPr txBox="1"/>
          <p:nvPr/>
        </p:nvSpPr>
        <p:spPr>
          <a:xfrm>
            <a:off x="838322" y="2410992"/>
            <a:ext cx="2193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Convenções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Tipagem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Elementos de linguagem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Métodos e funções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Tipos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rgbClr val="7030A0"/>
                </a:solidFill>
                <a:latin typeface="Raleway" pitchFamily="2" charset="0"/>
              </a:rPr>
              <a:t>Etc</a:t>
            </a:r>
            <a:endParaRPr lang="pt-BR" b="1" dirty="0">
              <a:solidFill>
                <a:srgbClr val="7030A0"/>
              </a:solidFill>
              <a:latin typeface="Raleway" pitchFamily="2" charset="0"/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A4F92C08-DCDD-4EFA-AF18-8FA6469A0453}"/>
              </a:ext>
            </a:extLst>
          </p:cNvPr>
          <p:cNvSpPr txBox="1"/>
          <p:nvPr/>
        </p:nvSpPr>
        <p:spPr>
          <a:xfrm>
            <a:off x="3592848" y="2439564"/>
            <a:ext cx="2193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Vantagens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Desvantagens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Principais Cenários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Recursos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Diferenças entre versões.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7030A0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7030A0"/>
              </a:solidFill>
              <a:latin typeface="Raleway" pitchFamily="2" charset="0"/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8C86467F-5AC7-4182-93EA-5DFD49BEE91F}"/>
              </a:ext>
            </a:extLst>
          </p:cNvPr>
          <p:cNvSpPr txBox="1"/>
          <p:nvPr/>
        </p:nvSpPr>
        <p:spPr>
          <a:xfrm>
            <a:off x="6335031" y="2375147"/>
            <a:ext cx="22374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Serialização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Persistência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Data </a:t>
            </a:r>
            <a:r>
              <a:rPr lang="pt-BR" b="1" dirty="0" err="1">
                <a:solidFill>
                  <a:srgbClr val="7030A0"/>
                </a:solidFill>
                <a:latin typeface="Raleway" pitchFamily="2" charset="0"/>
              </a:rPr>
              <a:t>handling</a:t>
            </a:r>
            <a:endParaRPr lang="pt-BR" b="1" dirty="0">
              <a:solidFill>
                <a:srgbClr val="7030A0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Gestão de Dependências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  <a:latin typeface="Raleway" pitchFamily="2" charset="0"/>
              </a:rPr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301956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15af5f028_1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015af5f028_1_92"/>
          <p:cNvSpPr txBox="1"/>
          <p:nvPr/>
        </p:nvSpPr>
        <p:spPr>
          <a:xfrm>
            <a:off x="1162074" y="983475"/>
            <a:ext cx="7607853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55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40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Linguagem/Plataforma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PT" sz="2000" b="1" i="0" u="none" strike="noStrike" cap="none" dirty="0">
                <a:solidFill>
                  <a:srgbClr val="E5E14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Conceitos, sintaxe, variáveis, declarações, etc…</a:t>
            </a:r>
            <a:endParaRPr lang="pt-PT" sz="2000" b="0" i="0" u="none" strike="noStrike" cap="none" dirty="0">
              <a:solidFill>
                <a:srgbClr val="E5E14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g1015af5f028_1_92"/>
          <p:cNvPicPr preferRelativeResize="0"/>
          <p:nvPr/>
        </p:nvPicPr>
        <p:blipFill rotWithShape="1">
          <a:blip r:embed="rId4">
            <a:alphaModFix/>
          </a:blip>
          <a:srcRect l="38642"/>
          <a:stretch/>
        </p:blipFill>
        <p:spPr>
          <a:xfrm>
            <a:off x="0" y="1268575"/>
            <a:ext cx="851500" cy="138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015af5f028_1_92"/>
          <p:cNvSpPr txBox="1">
            <a:spLocks noGrp="1"/>
          </p:cNvSpPr>
          <p:nvPr>
            <p:ph type="sldNum" idx="12"/>
          </p:nvPr>
        </p:nvSpPr>
        <p:spPr>
          <a:xfrm>
            <a:off x="8605146" y="469311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17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12925</TotalTime>
  <Words>3357</Words>
  <Application>Microsoft Office PowerPoint</Application>
  <PresentationFormat>Apresentação na tela (16:9)</PresentationFormat>
  <Paragraphs>637</Paragraphs>
  <Slides>45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3" baseType="lpstr">
      <vt:lpstr>Arial</vt:lpstr>
      <vt:lpstr>Raleway Black</vt:lpstr>
      <vt:lpstr>Raleway</vt:lpstr>
      <vt:lpstr>Roboto mono</vt:lpstr>
      <vt:lpstr>Century Gothic</vt:lpstr>
      <vt:lpstr>Source Serif Pro</vt:lpstr>
      <vt:lpstr>Calibri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Linguagens Híbridas</vt:lpstr>
      <vt:lpstr>Apresentação do PowerPoint</vt:lpstr>
      <vt:lpstr>Apresentação do PowerPoint</vt:lpstr>
      <vt:lpstr>Java vs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William Marinho</cp:lastModifiedBy>
  <cp:revision>491</cp:revision>
  <dcterms:modified xsi:type="dcterms:W3CDTF">2023-02-08T18:45:32Z</dcterms:modified>
</cp:coreProperties>
</file>